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8"/>
  </p:notesMasterIdLst>
  <p:sldIdLst>
    <p:sldId id="451" r:id="rId5"/>
    <p:sldId id="459" r:id="rId6"/>
    <p:sldId id="470" r:id="rId7"/>
    <p:sldId id="471" r:id="rId8"/>
    <p:sldId id="456" r:id="rId9"/>
    <p:sldId id="283" r:id="rId10"/>
    <p:sldId id="458" r:id="rId11"/>
    <p:sldId id="469" r:id="rId12"/>
    <p:sldId id="464" r:id="rId13"/>
    <p:sldId id="466" r:id="rId14"/>
    <p:sldId id="462" r:id="rId15"/>
    <p:sldId id="460" r:id="rId16"/>
    <p:sldId id="463" r:id="rId17"/>
  </p:sldIdLst>
  <p:sldSz cx="12192000" cy="6858000"/>
  <p:notesSz cx="9144000" cy="6858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binsson Anton" initials="AA" lastIdx="3" clrIdx="1">
    <p:extLst>
      <p:ext uri="{19B8F6BF-5375-455C-9EA6-DF929625EA0E}">
        <p15:presenceInfo xmlns:p15="http://schemas.microsoft.com/office/powerpoint/2012/main" userId="S-1-5-21-466509168-1772936955-2901788264-35200" providerId="AD"/>
      </p:ext>
    </p:extLst>
  </p:cmAuthor>
  <p:cmAuthor id="2" name="Lundberg Susanne" initials="LS" lastIdx="25" clrIdx="2">
    <p:extLst>
      <p:ext uri="{19B8F6BF-5375-455C-9EA6-DF929625EA0E}">
        <p15:presenceInfo xmlns:p15="http://schemas.microsoft.com/office/powerpoint/2012/main" userId="S-1-5-21-466509168-1772936955-2901788264-34539" providerId="AD"/>
      </p:ext>
    </p:extLst>
  </p:cmAuthor>
  <p:cmAuthor id="3" name="Sofie Falkkloo" initials="SF" lastIdx="8" clrIdx="3">
    <p:extLst>
      <p:ext uri="{19B8F6BF-5375-455C-9EA6-DF929625EA0E}">
        <p15:presenceInfo xmlns:p15="http://schemas.microsoft.com/office/powerpoint/2012/main" userId="S::sofie.falkkloo@gullers.se::a8f952c3-f2ff-4ba3-a541-54387bfc64e0" providerId="AD"/>
      </p:ext>
    </p:extLst>
  </p:cmAuthor>
  <p:cmAuthor id="4" name="Helena Baude" initials="HB" lastIdx="2" clrIdx="4">
    <p:extLst>
      <p:ext uri="{19B8F6BF-5375-455C-9EA6-DF929625EA0E}">
        <p15:presenceInfo xmlns:p15="http://schemas.microsoft.com/office/powerpoint/2012/main" userId="S::helena.baude@gullers.se::4b453ce6-efc4-46c2-a433-97321478a99b" providerId="AD"/>
      </p:ext>
    </p:extLst>
  </p:cmAuthor>
  <p:cmAuthor id="5" name="Teljfors Anna" initials="TA" lastIdx="2" clrIdx="5">
    <p:extLst>
      <p:ext uri="{19B8F6BF-5375-455C-9EA6-DF929625EA0E}">
        <p15:presenceInfo xmlns:p15="http://schemas.microsoft.com/office/powerpoint/2012/main" userId="S-1-5-21-466509168-1772936955-2901788264-36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llanmörkt format 1 - Dekorfärg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llanmörkt format 4 - Dekorfärg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76" autoAdjust="0"/>
    <p:restoredTop sz="53356" autoAdjust="0"/>
  </p:normalViewPr>
  <p:slideViewPr>
    <p:cSldViewPr snapToGrid="0" showGuides="1">
      <p:cViewPr varScale="1">
        <p:scale>
          <a:sx n="45" d="100"/>
          <a:sy n="45" d="100"/>
        </p:scale>
        <p:origin x="2208" y="48"/>
      </p:cViewPr>
      <p:guideLst/>
    </p:cSldViewPr>
  </p:slid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E9662D6B-E029-C24F-9838-19B577B291BD}" type="datetimeFigureOut">
              <a:rPr lang="sv-SE" smtClean="0"/>
              <a:t>2024-03-01</a:t>
            </a:fld>
            <a:endParaRPr lang="sv-SE"/>
          </a:p>
        </p:txBody>
      </p:sp>
      <p:sp>
        <p:nvSpPr>
          <p:cNvPr id="4" name="Platshållare för bildobjekt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9D0D0065-5D77-E742-BB01-EC043FF21A57}" type="slidenum">
              <a:rPr lang="sv-SE" smtClean="0"/>
              <a:t>‹#›</a:t>
            </a:fld>
            <a:endParaRPr lang="sv-SE"/>
          </a:p>
        </p:txBody>
      </p:sp>
    </p:spTree>
    <p:extLst>
      <p:ext uri="{BB962C8B-B14F-4D97-AF65-F5344CB8AC3E}">
        <p14:creationId xmlns:p14="http://schemas.microsoft.com/office/powerpoint/2010/main" val="1759561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Den här presentationen höll MSB i samband med en digital livesändning den 23 februari 2024. </a:t>
            </a:r>
            <a:br>
              <a:rPr lang="sv-SE" dirty="0"/>
            </a:br>
            <a:br>
              <a:rPr lang="sv-SE" dirty="0"/>
            </a:br>
            <a:r>
              <a:rPr lang="sv-SE" dirty="0"/>
              <a:t>Vi har fyllt på med ytterligare information utifrån de frågor som kom upp under presentationen.</a:t>
            </a:r>
            <a:br>
              <a:rPr lang="sv-SE" dirty="0"/>
            </a:br>
            <a:br>
              <a:rPr lang="sv-SE" dirty="0"/>
            </a:br>
            <a:r>
              <a:rPr lang="sv-SE" dirty="0"/>
              <a:t> </a:t>
            </a:r>
          </a:p>
        </p:txBody>
      </p:sp>
      <p:sp>
        <p:nvSpPr>
          <p:cNvPr id="4" name="Platshållare för bildnummer 3"/>
          <p:cNvSpPr>
            <a:spLocks noGrp="1"/>
          </p:cNvSpPr>
          <p:nvPr>
            <p:ph type="sldNum" sz="quarter" idx="5"/>
          </p:nvPr>
        </p:nvSpPr>
        <p:spPr/>
        <p:txBody>
          <a:bodyPr/>
          <a:lstStyle/>
          <a:p>
            <a:fld id="{9D0D0065-5D77-E742-BB01-EC043FF21A57}" type="slidenum">
              <a:rPr lang="sv-SE" smtClean="0"/>
              <a:t>1</a:t>
            </a:fld>
            <a:endParaRPr lang="sv-SE"/>
          </a:p>
        </p:txBody>
      </p:sp>
    </p:spTree>
    <p:extLst>
      <p:ext uri="{BB962C8B-B14F-4D97-AF65-F5344CB8AC3E}">
        <p14:creationId xmlns:p14="http://schemas.microsoft.com/office/powerpoint/2010/main" val="2365243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err="1"/>
              <a:t>Exempel</a:t>
            </a:r>
            <a:r>
              <a:rPr lang="en-GB" dirty="0"/>
              <a:t> på </a:t>
            </a:r>
            <a:r>
              <a:rPr lang="en-GB" dirty="0" err="1"/>
              <a:t>hur</a:t>
            </a:r>
            <a:r>
              <a:rPr lang="en-GB" dirty="0"/>
              <a:t> de </a:t>
            </a:r>
            <a:r>
              <a:rPr lang="en-GB" dirty="0" err="1"/>
              <a:t>olika</a:t>
            </a:r>
            <a:r>
              <a:rPr lang="en-GB" dirty="0"/>
              <a:t> </a:t>
            </a:r>
            <a:r>
              <a:rPr lang="en-GB" dirty="0" err="1"/>
              <a:t>temana</a:t>
            </a:r>
            <a:r>
              <a:rPr lang="en-GB" dirty="0"/>
              <a:t> </a:t>
            </a:r>
            <a:r>
              <a:rPr lang="en-GB" dirty="0" err="1"/>
              <a:t>kan</a:t>
            </a:r>
            <a:r>
              <a:rPr lang="en-GB" dirty="0"/>
              <a:t> </a:t>
            </a:r>
            <a:r>
              <a:rPr lang="en-GB" dirty="0" err="1"/>
              <a:t>byggas</a:t>
            </a:r>
            <a:r>
              <a:rPr lang="en-GB" dirty="0"/>
              <a:t> </a:t>
            </a:r>
            <a:r>
              <a:rPr lang="en-GB" dirty="0" err="1"/>
              <a:t>upp</a:t>
            </a:r>
            <a:r>
              <a:rPr lang="en-GB" dirty="0"/>
              <a:t>. Vi </a:t>
            </a:r>
            <a:r>
              <a:rPr lang="en-GB" dirty="0" err="1"/>
              <a:t>har</a:t>
            </a:r>
            <a:r>
              <a:rPr lang="en-GB" dirty="0"/>
              <a:t> </a:t>
            </a:r>
            <a:r>
              <a:rPr lang="en-GB" dirty="0" err="1"/>
              <a:t>kikat</a:t>
            </a:r>
            <a:r>
              <a:rPr lang="en-GB" dirty="0"/>
              <a:t> lite på </a:t>
            </a:r>
            <a:r>
              <a:rPr lang="en-GB" dirty="0" err="1"/>
              <a:t>hur</a:t>
            </a:r>
            <a:r>
              <a:rPr lang="en-GB" dirty="0"/>
              <a:t> man </a:t>
            </a:r>
            <a:r>
              <a:rPr lang="en-GB" dirty="0" err="1"/>
              <a:t>gör</a:t>
            </a:r>
            <a:r>
              <a:rPr lang="en-GB" dirty="0"/>
              <a:t> i bland annat USA.</a:t>
            </a:r>
          </a:p>
        </p:txBody>
      </p:sp>
      <p:sp>
        <p:nvSpPr>
          <p:cNvPr id="4" name="Platshållare för bildnummer 3"/>
          <p:cNvSpPr>
            <a:spLocks noGrp="1"/>
          </p:cNvSpPr>
          <p:nvPr>
            <p:ph type="sldNum" sz="quarter" idx="5"/>
          </p:nvPr>
        </p:nvSpPr>
        <p:spPr/>
        <p:txBody>
          <a:bodyPr/>
          <a:lstStyle/>
          <a:p>
            <a:fld id="{9D0D0065-5D77-E742-BB01-EC043FF21A57}" type="slidenum">
              <a:rPr lang="sv-SE" smtClean="0"/>
              <a:t>10</a:t>
            </a:fld>
            <a:endParaRPr lang="sv-SE"/>
          </a:p>
        </p:txBody>
      </p:sp>
    </p:spTree>
    <p:extLst>
      <p:ext uri="{BB962C8B-B14F-4D97-AF65-F5344CB8AC3E}">
        <p14:creationId xmlns:p14="http://schemas.microsoft.com/office/powerpoint/2010/main" val="3188699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dirty="0">
                <a:effectLst/>
                <a:latin typeface="Calibri" panose="020F0502020204030204" pitchFamily="34" charset="0"/>
                <a:ea typeface="Times New Roman" panose="02020603050405020304" pitchFamily="18" charset="0"/>
              </a:rPr>
              <a:t>Inspirerade av länsstyrelserna i Västerbotten och Värmland har vi tagit fram en modell för deltagandet i Beredskapsveckan, en genomförandemodell där man kan välja ambition utifrån de egna förutsättningarna, se nästa bild:</a:t>
            </a:r>
          </a:p>
          <a:p>
            <a:endParaRPr lang="sv-SE" dirty="0"/>
          </a:p>
        </p:txBody>
      </p:sp>
      <p:sp>
        <p:nvSpPr>
          <p:cNvPr id="4" name="Platshållare för bildnummer 3"/>
          <p:cNvSpPr>
            <a:spLocks noGrp="1"/>
          </p:cNvSpPr>
          <p:nvPr>
            <p:ph type="sldNum" sz="quarter" idx="5"/>
          </p:nvPr>
        </p:nvSpPr>
        <p:spPr/>
        <p:txBody>
          <a:bodyPr/>
          <a:lstStyle/>
          <a:p>
            <a:fld id="{9D0D0065-5D77-E742-BB01-EC043FF21A57}" type="slidenum">
              <a:rPr lang="sv-SE" smtClean="0"/>
              <a:t>11</a:t>
            </a:fld>
            <a:endParaRPr lang="sv-SE"/>
          </a:p>
        </p:txBody>
      </p:sp>
    </p:spTree>
    <p:extLst>
      <p:ext uri="{BB962C8B-B14F-4D97-AF65-F5344CB8AC3E}">
        <p14:creationId xmlns:p14="http://schemas.microsoft.com/office/powerpoint/2010/main" val="21372719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dirty="0">
                <a:effectLst/>
                <a:latin typeface="Calibri" panose="020F0502020204030204" pitchFamily="34" charset="0"/>
                <a:ea typeface="Times New Roman" panose="02020603050405020304" pitchFamily="18" charset="0"/>
              </a:rPr>
              <a:t>Anledningen till att vi inför denna modell är för att Beredskapsveckan vill bli mer användarvänlig och ta större hänsyn till kommuners och andra aktörers olika förutsättningar och därmed bli lättare att planera. </a:t>
            </a:r>
            <a:br>
              <a:rPr lang="sv-SE" sz="1800" dirty="0">
                <a:effectLst/>
                <a:latin typeface="Calibri" panose="020F0502020204030204" pitchFamily="34" charset="0"/>
                <a:ea typeface="Times New Roman" panose="02020603050405020304" pitchFamily="18" charset="0"/>
              </a:rPr>
            </a:br>
            <a:endParaRPr lang="sv-SE" sz="1800" dirty="0">
              <a:effectLst/>
              <a:latin typeface="Calibri" panose="020F0502020204030204" pitchFamily="34" charset="0"/>
              <a:ea typeface="Times New Roman" panose="02020603050405020304" pitchFamily="18" charset="0"/>
            </a:endParaRPr>
          </a:p>
          <a:p>
            <a:r>
              <a:rPr lang="sv-SE" sz="1800" dirty="0">
                <a:effectLst/>
                <a:latin typeface="Calibri" panose="020F0502020204030204" pitchFamily="34" charset="0"/>
                <a:ea typeface="Times New Roman" panose="02020603050405020304" pitchFamily="18" charset="0"/>
              </a:rPr>
              <a:t>Nivåerna ska ses som exempel på hur man kan lägga upp sitt deltagande. </a:t>
            </a:r>
          </a:p>
          <a:p>
            <a:endParaRPr lang="sv-SE" sz="1800" dirty="0">
              <a:effectLst/>
              <a:latin typeface="Calibri" panose="020F0502020204030204" pitchFamily="34" charset="0"/>
              <a:ea typeface="Times New Roman" panose="02020603050405020304" pitchFamily="18" charset="0"/>
            </a:endParaRPr>
          </a:p>
          <a:p>
            <a:r>
              <a:rPr lang="sv-SE" sz="1800" dirty="0">
                <a:effectLst/>
                <a:latin typeface="Calibri" panose="020F0502020204030204" pitchFamily="34" charset="0"/>
                <a:ea typeface="Times New Roman" panose="02020603050405020304" pitchFamily="18" charset="0"/>
              </a:rPr>
              <a:t>msb.se/beredskapsveckan kommer att byggas utifrån nivåerna. Här kommer vi i god tid lägga upp material och annat som kan bli aktuella på de olika nivåerna. </a:t>
            </a:r>
          </a:p>
          <a:p>
            <a:endParaRPr lang="sv-SE" sz="1800" dirty="0">
              <a:effectLst/>
              <a:latin typeface="Calibri" panose="020F0502020204030204" pitchFamily="34" charset="0"/>
            </a:endParaRPr>
          </a:p>
          <a:p>
            <a:r>
              <a:rPr lang="sv-SE" sz="1800" dirty="0">
                <a:effectLst/>
                <a:latin typeface="Calibri" panose="020F0502020204030204" pitchFamily="34" charset="0"/>
              </a:rPr>
              <a:t>Vi återkommer med hur anmälan till Beredskapsveckan kommer att se ut och hur man kan få överblick över aktiviteter lokalt/regionalt/nationellt.</a:t>
            </a:r>
            <a:endParaRPr lang="sv-SE" dirty="0"/>
          </a:p>
        </p:txBody>
      </p:sp>
      <p:sp>
        <p:nvSpPr>
          <p:cNvPr id="4" name="Platshållare för bildnummer 3"/>
          <p:cNvSpPr>
            <a:spLocks noGrp="1"/>
          </p:cNvSpPr>
          <p:nvPr>
            <p:ph type="sldNum" sz="quarter" idx="5"/>
          </p:nvPr>
        </p:nvSpPr>
        <p:spPr/>
        <p:txBody>
          <a:bodyPr/>
          <a:lstStyle/>
          <a:p>
            <a:fld id="{9D0D0065-5D77-E742-BB01-EC043FF21A57}" type="slidenum">
              <a:rPr lang="sv-SE" smtClean="0"/>
              <a:t>12</a:t>
            </a:fld>
            <a:endParaRPr lang="sv-SE"/>
          </a:p>
        </p:txBody>
      </p:sp>
    </p:spTree>
    <p:extLst>
      <p:ext uri="{BB962C8B-B14F-4D97-AF65-F5344CB8AC3E}">
        <p14:creationId xmlns:p14="http://schemas.microsoft.com/office/powerpoint/2010/main" val="6298245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dirty="0">
                <a:effectLst/>
                <a:latin typeface="Calibri" panose="020F0502020204030204" pitchFamily="34" charset="0"/>
                <a:ea typeface="Times New Roman" panose="02020603050405020304" pitchFamily="18" charset="0"/>
              </a:rPr>
              <a:t>MSB bjöd under presentationen in till en idégrupp där vi kan testa våra nyheter och få inspel i vår planering. Gruppen blev fullsatt direkt. Tack för ert engagemang och intresse!</a:t>
            </a:r>
            <a:br>
              <a:rPr lang="sv-SE" sz="1800" dirty="0">
                <a:effectLst/>
                <a:latin typeface="Calibri" panose="020F0502020204030204" pitchFamily="34" charset="0"/>
                <a:ea typeface="Times New Roman" panose="02020603050405020304" pitchFamily="18" charset="0"/>
              </a:rPr>
            </a:br>
            <a:br>
              <a:rPr lang="sv-SE" sz="1800" dirty="0">
                <a:effectLst/>
                <a:latin typeface="Calibri" panose="020F0502020204030204" pitchFamily="34" charset="0"/>
                <a:ea typeface="Times New Roman" panose="02020603050405020304" pitchFamily="18" charset="0"/>
              </a:rPr>
            </a:br>
            <a:r>
              <a:rPr lang="sv-SE" sz="1800" dirty="0">
                <a:effectLst/>
                <a:latin typeface="Calibri" panose="020F0502020204030204" pitchFamily="34" charset="0"/>
                <a:ea typeface="Times New Roman" panose="02020603050405020304" pitchFamily="18" charset="0"/>
              </a:rPr>
              <a:t>Missade vi något? Mejla beredskapsveckan@msb.se. Vi tar gärna emot idéer, förslag och allmän återkoppling. </a:t>
            </a:r>
            <a:br>
              <a:rPr lang="sv-SE" sz="1800" dirty="0">
                <a:effectLst/>
                <a:latin typeface="Calibri" panose="020F0502020204030204" pitchFamily="34" charset="0"/>
                <a:ea typeface="Times New Roman" panose="02020603050405020304" pitchFamily="18" charset="0"/>
              </a:rPr>
            </a:br>
            <a:br>
              <a:rPr lang="sv-SE" sz="1800" i="1" dirty="0">
                <a:effectLst/>
                <a:latin typeface="Calibri" panose="020F0502020204030204" pitchFamily="34" charset="0"/>
                <a:ea typeface="Times New Roman" panose="02020603050405020304" pitchFamily="18" charset="0"/>
              </a:rPr>
            </a:br>
            <a:r>
              <a:rPr lang="sv-SE" sz="1800" i="1" dirty="0">
                <a:effectLst/>
                <a:latin typeface="Calibri" panose="020F0502020204030204" pitchFamily="34" charset="0"/>
                <a:ea typeface="Times New Roman" panose="02020603050405020304" pitchFamily="18" charset="0"/>
              </a:rPr>
              <a:t>/Christina Andersson, Daniel Carlsson och Anna Teljfors, MSB. </a:t>
            </a:r>
            <a:br>
              <a:rPr lang="sv-SE" sz="1800" dirty="0">
                <a:effectLst/>
                <a:latin typeface="Calibri" panose="020F0502020204030204" pitchFamily="34" charset="0"/>
                <a:ea typeface="Times New Roman" panose="02020603050405020304" pitchFamily="18" charset="0"/>
              </a:rPr>
            </a:br>
            <a:endParaRPr lang="sv-SE" sz="1800" dirty="0">
              <a:effectLst/>
              <a:latin typeface="Calibri" panose="020F0502020204030204" pitchFamily="34" charset="0"/>
              <a:ea typeface="Times New Roman" panose="02020603050405020304" pitchFamily="18" charset="0"/>
            </a:endParaRPr>
          </a:p>
          <a:p>
            <a:endParaRPr lang="sv-SE" dirty="0"/>
          </a:p>
        </p:txBody>
      </p:sp>
      <p:sp>
        <p:nvSpPr>
          <p:cNvPr id="4" name="Platshållare för bildnummer 3"/>
          <p:cNvSpPr>
            <a:spLocks noGrp="1"/>
          </p:cNvSpPr>
          <p:nvPr>
            <p:ph type="sldNum" sz="quarter" idx="5"/>
          </p:nvPr>
        </p:nvSpPr>
        <p:spPr/>
        <p:txBody>
          <a:bodyPr/>
          <a:lstStyle/>
          <a:p>
            <a:fld id="{9D0D0065-5D77-E742-BB01-EC043FF21A57}" type="slidenum">
              <a:rPr lang="sv-SE" smtClean="0"/>
              <a:t>13</a:t>
            </a:fld>
            <a:endParaRPr lang="sv-SE"/>
          </a:p>
        </p:txBody>
      </p:sp>
    </p:spTree>
    <p:extLst>
      <p:ext uri="{BB962C8B-B14F-4D97-AF65-F5344CB8AC3E}">
        <p14:creationId xmlns:p14="http://schemas.microsoft.com/office/powerpoint/2010/main" val="3115478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Vi inledde presentationen med att berätta om läget just nu och konstaterade att uttalandena under Folk och Försvars rikskonferens i Sälen från ÖB och ministern för civilt försvar fick stora effekter på människors behov av information. MSB, kommuner och andra aktörer fick fortfarande många frågor från allmänheten under hela januari och februari. </a:t>
            </a:r>
          </a:p>
          <a:p>
            <a:endParaRPr lang="sv-SE" dirty="0"/>
          </a:p>
          <a:p>
            <a:r>
              <a:rPr lang="sv-SE" dirty="0"/>
              <a:t>Uttalandena om att det kan bli krig i Sverige fick 43 procent av allmänheten att känna ett större eget ansvar för den egna och anhörigas beredskap. Det visar en effektmätning av nyhetsrapporteringen som MSB genomförde i slutet av januari. Samma undersökning visar att 33 procent kände oro. Undersökningen heter </a:t>
            </a:r>
            <a:br>
              <a:rPr lang="sv-SE" dirty="0"/>
            </a:br>
            <a:r>
              <a:rPr lang="sv-SE" dirty="0"/>
              <a:t>”</a:t>
            </a:r>
            <a:r>
              <a:rPr lang="sv-SE" b="0" i="0" u="none" dirty="0">
                <a:solidFill>
                  <a:srgbClr val="333333"/>
                </a:solidFill>
                <a:effectLst/>
                <a:latin typeface="Open Sans" panose="020B0606030504020204" pitchFamily="34" charset="0"/>
              </a:rPr>
              <a:t>Effektmätning: Medias nyhetsrapportering om att det kan bli krig i Sverige” och ligger på msb.se. </a:t>
            </a:r>
            <a:br>
              <a:rPr lang="sv-SE" b="0" i="0" u="none" dirty="0">
                <a:solidFill>
                  <a:srgbClr val="333333"/>
                </a:solidFill>
                <a:effectLst/>
                <a:latin typeface="Open Sans" panose="020B0606030504020204" pitchFamily="34" charset="0"/>
              </a:rPr>
            </a:br>
            <a:r>
              <a:rPr lang="sv-SE" b="0" i="0" u="none" dirty="0">
                <a:solidFill>
                  <a:srgbClr val="333333"/>
                </a:solidFill>
                <a:effectLst/>
                <a:latin typeface="Open Sans" panose="020B0606030504020204" pitchFamily="34" charset="0"/>
              </a:rPr>
              <a:t>https://www.msb.se/contentassets/7674bc5a867143e2825b7a55b8d07fd7/effektmatning---medias-nyhetsrapportering.pdf</a:t>
            </a:r>
          </a:p>
          <a:p>
            <a:endParaRPr lang="sv-SE" b="0" i="0" u="none" dirty="0">
              <a:solidFill>
                <a:srgbClr val="333333"/>
              </a:solidFill>
              <a:effectLst/>
              <a:latin typeface="Open Sans" panose="020B0606030504020204" pitchFamily="34" charset="0"/>
            </a:endParaRPr>
          </a:p>
          <a:p>
            <a:r>
              <a:rPr lang="sv-SE" dirty="0"/>
              <a:t>I Sälen berättade även MSB:s generaldirektör att MSB kommer att ta fram en ny broschyr av typen ”Om krisen eller kriget kommer” till allmänheten under 2024. Även den nyheten har genererat många frågor och även tips på vilka områden som bör tas upp. </a:t>
            </a:r>
          </a:p>
          <a:p>
            <a:endParaRPr lang="sv-SE" dirty="0"/>
          </a:p>
          <a:p>
            <a:r>
              <a:rPr lang="sv-SE" dirty="0"/>
              <a:t>Vi konstaterade också att beredskapsintresset är fortsatt växande, och att Beredskapsveckan </a:t>
            </a:r>
            <a:r>
              <a:rPr lang="sv-SE" dirty="0" err="1"/>
              <a:t>peakade</a:t>
            </a:r>
            <a:r>
              <a:rPr lang="sv-SE" dirty="0"/>
              <a:t> i både deltagande och bredd 2023. </a:t>
            </a:r>
            <a:br>
              <a:rPr lang="sv-SE" dirty="0"/>
            </a:br>
            <a:endParaRPr lang="sv-SE" dirty="0"/>
          </a:p>
        </p:txBody>
      </p:sp>
      <p:sp>
        <p:nvSpPr>
          <p:cNvPr id="4" name="Platshållare för bildnummer 3"/>
          <p:cNvSpPr>
            <a:spLocks noGrp="1"/>
          </p:cNvSpPr>
          <p:nvPr>
            <p:ph type="sldNum" sz="quarter" idx="5"/>
          </p:nvPr>
        </p:nvSpPr>
        <p:spPr/>
        <p:txBody>
          <a:bodyPr/>
          <a:lstStyle/>
          <a:p>
            <a:fld id="{9D0D0065-5D77-E742-BB01-EC043FF21A57}" type="slidenum">
              <a:rPr lang="sv-SE" smtClean="0"/>
              <a:t>2</a:t>
            </a:fld>
            <a:endParaRPr lang="sv-SE"/>
          </a:p>
        </p:txBody>
      </p:sp>
    </p:spTree>
    <p:extLst>
      <p:ext uri="{BB962C8B-B14F-4D97-AF65-F5344CB8AC3E}">
        <p14:creationId xmlns:p14="http://schemas.microsoft.com/office/powerpoint/2010/main" val="4006163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Riskkommunikation (kommunikation om risker, hot och beredskap) är grunden i MSB:s uppdrag att öka människors motståndskraft inför kris och krig. Exempel på riskkommunikation är arbetet med Beredskapsveckan och broschyren ”Om krisen eller kriget kommer” liksom arbetet med att stödja kommunerna med att utveckla den lokala riskkommunikationen.</a:t>
            </a:r>
          </a:p>
          <a:p>
            <a:endParaRPr lang="sv-SE" dirty="0"/>
          </a:p>
          <a:p>
            <a:r>
              <a:rPr lang="sv-SE" dirty="0"/>
              <a:t>Några punkter om hur vi på MSB arbetar kommunikationsstrategiskt just nu:</a:t>
            </a:r>
            <a:br>
              <a:rPr lang="sv-SE" dirty="0"/>
            </a:br>
            <a:br>
              <a:rPr lang="sv-SE" b="1" dirty="0"/>
            </a:br>
            <a:r>
              <a:rPr lang="sv-SE" b="1" dirty="0"/>
              <a:t>Med demokratisk riskkommunikation </a:t>
            </a:r>
            <a:r>
              <a:rPr lang="sv-SE" dirty="0"/>
              <a:t>menar vi att kommunikationen ska vara inkluderande och bjuda in till samtal och arenor där människor kan komma till tals, ställa frågor, bidra med erfarenheter och kunskaper. Ett exempel på demokratisk riskkommunikation är de livesändningar på MSB:s </a:t>
            </a:r>
            <a:r>
              <a:rPr lang="sv-SE" dirty="0" err="1"/>
              <a:t>Instagramkonto</a:t>
            </a:r>
            <a:r>
              <a:rPr lang="sv-SE" dirty="0"/>
              <a:t> som vi testar under våren 2024. 30-60-minuters sändningar där lika experter på MSB finns tillgängliga för att svara på följarnas frågor. Ett annat sätt är att vi under en vecka med extra högt tryck från allmänheten gjorde oss tillgängliga i radioprogrammet ”Ring P1” för att svara på lyssnarfrågor eller att våra experter chattar med tidningsläsare.</a:t>
            </a:r>
            <a:br>
              <a:rPr lang="sv-SE" dirty="0"/>
            </a:br>
            <a:br>
              <a:rPr lang="sv-SE" dirty="0"/>
            </a:br>
            <a:r>
              <a:rPr lang="sv-SE" b="1" dirty="0"/>
              <a:t>Ökat fokus på delaktighet och engagemang: </a:t>
            </a:r>
            <a:r>
              <a:rPr lang="sv-SE" b="0" dirty="0"/>
              <a:t>En veckas hemberedskap gäller fortfarande och det är viktigt att vi ser att andelen hushåll som uppger att de klarar sig en vecka utan samhällets stöd ökar</a:t>
            </a:r>
            <a:r>
              <a:rPr lang="sv-SE" b="1" dirty="0"/>
              <a:t>, </a:t>
            </a:r>
            <a:r>
              <a:rPr lang="sv-SE" b="0" dirty="0"/>
              <a:t>men vi förstärker budskapen kring sådant som handlar om att hjälpas åt, engagera sig och ta egna initiativ, gärna i sitt eget närområde. Beredskap handlar inte bara om prylar utan också om bland annat lokalt </a:t>
            </a:r>
            <a:r>
              <a:rPr lang="en-GB" dirty="0" err="1"/>
              <a:t>engagemang</a:t>
            </a:r>
            <a:r>
              <a:rPr lang="en-GB" dirty="0"/>
              <a:t> </a:t>
            </a:r>
            <a:r>
              <a:rPr lang="en-GB" dirty="0" err="1"/>
              <a:t>och</a:t>
            </a:r>
            <a:r>
              <a:rPr lang="en-GB" dirty="0"/>
              <a:t> </a:t>
            </a:r>
            <a:r>
              <a:rPr lang="en-GB" dirty="0" err="1"/>
              <a:t>vikten</a:t>
            </a:r>
            <a:r>
              <a:rPr lang="en-GB" dirty="0"/>
              <a:t> </a:t>
            </a:r>
            <a:r>
              <a:rPr lang="en-GB" dirty="0" err="1"/>
              <a:t>av</a:t>
            </a:r>
            <a:r>
              <a:rPr lang="en-GB" dirty="0"/>
              <a:t> </a:t>
            </a:r>
            <a:r>
              <a:rPr lang="en-GB" dirty="0" err="1"/>
              <a:t>ett</a:t>
            </a:r>
            <a:r>
              <a:rPr lang="en-GB" dirty="0"/>
              <a:t> </a:t>
            </a:r>
            <a:r>
              <a:rPr lang="en-GB" dirty="0" err="1"/>
              <a:t>socialt</a:t>
            </a:r>
            <a:r>
              <a:rPr lang="en-GB" dirty="0"/>
              <a:t> </a:t>
            </a:r>
            <a:r>
              <a:rPr lang="en-GB" dirty="0" err="1"/>
              <a:t>nätverk</a:t>
            </a:r>
            <a:r>
              <a:rPr lang="en-GB" dirty="0"/>
              <a:t>. </a:t>
            </a:r>
            <a:br>
              <a:rPr lang="en-GB" dirty="0"/>
            </a:br>
            <a:br>
              <a:rPr lang="en-GB" dirty="0"/>
            </a:br>
            <a:r>
              <a:rPr lang="en-GB" b="1" dirty="0" err="1"/>
              <a:t>Beredskapskultur</a:t>
            </a:r>
            <a:r>
              <a:rPr lang="en-GB" b="1" dirty="0"/>
              <a:t> – </a:t>
            </a:r>
            <a:r>
              <a:rPr lang="en-GB" b="1" dirty="0" err="1"/>
              <a:t>en</a:t>
            </a:r>
            <a:r>
              <a:rPr lang="en-GB" b="1" dirty="0"/>
              <a:t> del </a:t>
            </a:r>
            <a:r>
              <a:rPr lang="en-GB" b="1" dirty="0" err="1"/>
              <a:t>av</a:t>
            </a:r>
            <a:r>
              <a:rPr lang="en-GB" b="1" dirty="0"/>
              <a:t> </a:t>
            </a:r>
            <a:r>
              <a:rPr lang="en-GB" b="1" dirty="0" err="1"/>
              <a:t>vardagen</a:t>
            </a:r>
            <a:r>
              <a:rPr lang="en-GB" b="1" dirty="0"/>
              <a:t>. </a:t>
            </a:r>
            <a:r>
              <a:rPr lang="en-GB" b="0" dirty="0" err="1"/>
              <a:t>För</a:t>
            </a:r>
            <a:r>
              <a:rPr lang="en-GB" b="0" dirty="0"/>
              <a:t> </a:t>
            </a:r>
            <a:r>
              <a:rPr lang="en-GB" b="0" dirty="0" err="1"/>
              <a:t>att</a:t>
            </a:r>
            <a:r>
              <a:rPr lang="en-GB" b="0" dirty="0"/>
              <a:t> </a:t>
            </a:r>
            <a:r>
              <a:rPr lang="en-GB" b="0" dirty="0" err="1"/>
              <a:t>kunna</a:t>
            </a:r>
            <a:r>
              <a:rPr lang="en-GB" b="0" dirty="0"/>
              <a:t> </a:t>
            </a:r>
            <a:r>
              <a:rPr lang="en-GB" b="0" dirty="0" err="1"/>
              <a:t>möta</a:t>
            </a:r>
            <a:r>
              <a:rPr lang="en-GB" b="0" dirty="0"/>
              <a:t> de </a:t>
            </a:r>
            <a:r>
              <a:rPr lang="en-GB" b="0" dirty="0" err="1"/>
              <a:t>utmaningar</a:t>
            </a:r>
            <a:r>
              <a:rPr lang="en-GB" b="0" dirty="0"/>
              <a:t> </a:t>
            </a:r>
            <a:r>
              <a:rPr lang="en-GB" b="0" dirty="0" err="1"/>
              <a:t>som</a:t>
            </a:r>
            <a:r>
              <a:rPr lang="en-GB" b="0" dirty="0"/>
              <a:t> </a:t>
            </a:r>
            <a:r>
              <a:rPr lang="en-GB" b="0" dirty="0" err="1"/>
              <a:t>är</a:t>
            </a:r>
            <a:r>
              <a:rPr lang="en-GB" b="0" dirty="0"/>
              <a:t> </a:t>
            </a:r>
            <a:r>
              <a:rPr lang="en-GB" b="0" dirty="0" err="1"/>
              <a:t>pågående</a:t>
            </a:r>
            <a:r>
              <a:rPr lang="en-GB" b="0" dirty="0"/>
              <a:t> </a:t>
            </a:r>
            <a:r>
              <a:rPr lang="en-GB" b="0" dirty="0" err="1"/>
              <a:t>och</a:t>
            </a:r>
            <a:r>
              <a:rPr lang="en-GB" b="0" dirty="0"/>
              <a:t> </a:t>
            </a:r>
            <a:r>
              <a:rPr lang="en-GB" b="0" dirty="0" err="1"/>
              <a:t>reella</a:t>
            </a:r>
            <a:r>
              <a:rPr lang="en-GB" b="0" dirty="0"/>
              <a:t> </a:t>
            </a:r>
            <a:r>
              <a:rPr lang="en-GB" b="0" dirty="0" err="1"/>
              <a:t>liksom</a:t>
            </a:r>
            <a:r>
              <a:rPr lang="en-GB" b="0" dirty="0"/>
              <a:t> </a:t>
            </a:r>
            <a:r>
              <a:rPr lang="en-GB" b="0" dirty="0" err="1"/>
              <a:t>en</a:t>
            </a:r>
            <a:r>
              <a:rPr lang="en-GB" b="0" dirty="0"/>
              <a:t> </a:t>
            </a:r>
            <a:r>
              <a:rPr lang="en-GB" b="0" dirty="0" err="1"/>
              <a:t>oförutsägbar</a:t>
            </a:r>
            <a:r>
              <a:rPr lang="en-GB" b="0" dirty="0"/>
              <a:t> </a:t>
            </a:r>
            <a:r>
              <a:rPr lang="en-GB" b="0" dirty="0" err="1"/>
              <a:t>framtid</a:t>
            </a:r>
            <a:r>
              <a:rPr lang="en-GB" b="0" dirty="0"/>
              <a:t> </a:t>
            </a:r>
            <a:r>
              <a:rPr lang="en-GB" b="0" dirty="0" err="1"/>
              <a:t>behöver</a:t>
            </a:r>
            <a:r>
              <a:rPr lang="en-GB" b="0" dirty="0"/>
              <a:t> vi </a:t>
            </a:r>
            <a:r>
              <a:rPr lang="en-GB" b="0" dirty="0" err="1"/>
              <a:t>påverka</a:t>
            </a:r>
            <a:r>
              <a:rPr lang="en-GB" b="0" dirty="0"/>
              <a:t> </a:t>
            </a:r>
            <a:r>
              <a:rPr lang="en-GB" b="0" dirty="0" err="1"/>
              <a:t>människors</a:t>
            </a:r>
            <a:r>
              <a:rPr lang="en-GB" b="0" dirty="0"/>
              <a:t> “mindset”.</a:t>
            </a:r>
            <a:r>
              <a:rPr lang="en-GB" b="1" dirty="0"/>
              <a:t> </a:t>
            </a:r>
            <a:r>
              <a:rPr lang="en-GB" b="0" dirty="0" err="1"/>
              <a:t>Frågor</a:t>
            </a:r>
            <a:r>
              <a:rPr lang="en-GB" b="0" dirty="0"/>
              <a:t> om </a:t>
            </a:r>
            <a:r>
              <a:rPr lang="en-GB" b="0" dirty="0" err="1"/>
              <a:t>och</a:t>
            </a:r>
            <a:r>
              <a:rPr lang="en-GB" b="0" dirty="0"/>
              <a:t> </a:t>
            </a:r>
            <a:r>
              <a:rPr lang="en-GB" b="0" dirty="0" err="1"/>
              <a:t>vårt</a:t>
            </a:r>
            <a:r>
              <a:rPr lang="en-GB" b="0" dirty="0"/>
              <a:t> </a:t>
            </a:r>
            <a:r>
              <a:rPr lang="en-GB" b="0" dirty="0" err="1"/>
              <a:t>arbete</a:t>
            </a:r>
            <a:r>
              <a:rPr lang="en-GB" b="0" dirty="0"/>
              <a:t> med </a:t>
            </a:r>
            <a:r>
              <a:rPr lang="en-GB" b="0" dirty="0" err="1"/>
              <a:t>att</a:t>
            </a:r>
            <a:r>
              <a:rPr lang="en-GB" b="0" dirty="0"/>
              <a:t> </a:t>
            </a:r>
            <a:r>
              <a:rPr lang="en-GB" b="0" dirty="0" err="1"/>
              <a:t>stärka</a:t>
            </a:r>
            <a:r>
              <a:rPr lang="en-GB" b="0" dirty="0"/>
              <a:t> </a:t>
            </a:r>
            <a:r>
              <a:rPr lang="en-GB" b="0" dirty="0" err="1"/>
              <a:t>vår</a:t>
            </a:r>
            <a:r>
              <a:rPr lang="en-GB" b="0" dirty="0"/>
              <a:t> </a:t>
            </a:r>
            <a:r>
              <a:rPr lang="en-GB" b="0" dirty="0" err="1"/>
              <a:t>motståndskraft</a:t>
            </a:r>
            <a:r>
              <a:rPr lang="en-GB" b="0" dirty="0"/>
              <a:t> </a:t>
            </a:r>
            <a:r>
              <a:rPr lang="en-GB" b="0" dirty="0" err="1"/>
              <a:t>för</a:t>
            </a:r>
            <a:r>
              <a:rPr lang="en-GB" b="0" dirty="0"/>
              <a:t> </a:t>
            </a:r>
            <a:r>
              <a:rPr lang="en-GB" b="0" dirty="0" err="1"/>
              <a:t>att</a:t>
            </a:r>
            <a:r>
              <a:rPr lang="en-GB" b="0" dirty="0"/>
              <a:t> </a:t>
            </a:r>
            <a:r>
              <a:rPr lang="en-GB" b="0" dirty="0" err="1"/>
              <a:t>kunna</a:t>
            </a:r>
            <a:r>
              <a:rPr lang="en-GB" b="0" dirty="0"/>
              <a:t> </a:t>
            </a:r>
            <a:r>
              <a:rPr lang="en-GB" b="0" dirty="0" err="1"/>
              <a:t>möta</a:t>
            </a:r>
            <a:r>
              <a:rPr lang="en-GB" b="0" dirty="0"/>
              <a:t> </a:t>
            </a:r>
            <a:r>
              <a:rPr lang="en-GB" b="0" dirty="0" err="1"/>
              <a:t>svåra</a:t>
            </a:r>
            <a:r>
              <a:rPr lang="en-GB" b="0" dirty="0"/>
              <a:t> </a:t>
            </a:r>
            <a:r>
              <a:rPr lang="en-GB" b="0" dirty="0" err="1"/>
              <a:t>påfrestningar</a:t>
            </a:r>
            <a:r>
              <a:rPr lang="en-GB" b="0" dirty="0"/>
              <a:t> på </a:t>
            </a:r>
            <a:r>
              <a:rPr lang="en-GB" b="0" dirty="0" err="1"/>
              <a:t>vårt</a:t>
            </a:r>
            <a:r>
              <a:rPr lang="en-GB" b="0" dirty="0"/>
              <a:t> </a:t>
            </a:r>
            <a:r>
              <a:rPr lang="en-GB" b="0" dirty="0" err="1"/>
              <a:t>samhälle</a:t>
            </a:r>
            <a:r>
              <a:rPr lang="en-GB" b="0" dirty="0"/>
              <a:t> </a:t>
            </a:r>
            <a:r>
              <a:rPr lang="en-GB" b="0" dirty="0" err="1"/>
              <a:t>och</a:t>
            </a:r>
            <a:r>
              <a:rPr lang="en-GB" b="0" dirty="0"/>
              <a:t> </a:t>
            </a:r>
            <a:r>
              <a:rPr lang="en-GB" b="0" dirty="0" err="1"/>
              <a:t>våra</a:t>
            </a:r>
            <a:r>
              <a:rPr lang="en-GB" b="0" dirty="0"/>
              <a:t> </a:t>
            </a:r>
            <a:r>
              <a:rPr lang="en-GB" b="0" dirty="0" err="1"/>
              <a:t>dagliga</a:t>
            </a:r>
            <a:r>
              <a:rPr lang="en-GB" b="0" dirty="0"/>
              <a:t> liv </a:t>
            </a:r>
            <a:r>
              <a:rPr lang="en-GB" b="0" dirty="0" err="1"/>
              <a:t>behöver</a:t>
            </a:r>
            <a:r>
              <a:rPr lang="en-GB" b="0" dirty="0"/>
              <a:t> </a:t>
            </a:r>
            <a:r>
              <a:rPr lang="en-GB" b="0" dirty="0" err="1"/>
              <a:t>bli</a:t>
            </a:r>
            <a:r>
              <a:rPr lang="en-GB" b="0" dirty="0"/>
              <a:t> </a:t>
            </a:r>
            <a:r>
              <a:rPr lang="en-GB" b="0" dirty="0" err="1"/>
              <a:t>en</a:t>
            </a:r>
            <a:r>
              <a:rPr lang="en-GB" b="0" dirty="0"/>
              <a:t> </a:t>
            </a:r>
            <a:r>
              <a:rPr lang="en-GB" b="0" dirty="0" err="1"/>
              <a:t>naturlig</a:t>
            </a:r>
            <a:r>
              <a:rPr lang="en-GB" b="0" dirty="0"/>
              <a:t> del </a:t>
            </a:r>
            <a:r>
              <a:rPr lang="en-GB" b="0" dirty="0" err="1"/>
              <a:t>av</a:t>
            </a:r>
            <a:r>
              <a:rPr lang="en-GB" b="0" dirty="0"/>
              <a:t> </a:t>
            </a:r>
            <a:r>
              <a:rPr lang="en-GB" b="0" dirty="0" err="1"/>
              <a:t>vår</a:t>
            </a:r>
            <a:r>
              <a:rPr lang="en-GB" b="0" dirty="0"/>
              <a:t> </a:t>
            </a:r>
            <a:r>
              <a:rPr lang="en-GB" b="0" dirty="0" err="1"/>
              <a:t>vardag</a:t>
            </a:r>
            <a:r>
              <a:rPr lang="en-GB" b="0" dirty="0"/>
              <a:t>. Det </a:t>
            </a:r>
            <a:r>
              <a:rPr lang="en-GB" b="0" dirty="0" err="1"/>
              <a:t>räcker</a:t>
            </a:r>
            <a:r>
              <a:rPr lang="en-GB" b="0" dirty="0"/>
              <a:t> </a:t>
            </a:r>
            <a:r>
              <a:rPr lang="en-GB" b="0" dirty="0" err="1"/>
              <a:t>inte</a:t>
            </a:r>
            <a:r>
              <a:rPr lang="en-GB" b="0" dirty="0"/>
              <a:t> med </a:t>
            </a:r>
            <a:r>
              <a:rPr lang="en-GB" b="0" dirty="0" err="1"/>
              <a:t>att</a:t>
            </a:r>
            <a:r>
              <a:rPr lang="en-GB" b="0" dirty="0"/>
              <a:t> </a:t>
            </a:r>
            <a:r>
              <a:rPr lang="en-GB" b="0" dirty="0" err="1"/>
              <a:t>människor</a:t>
            </a:r>
            <a:r>
              <a:rPr lang="en-GB" b="0" dirty="0"/>
              <a:t> “</a:t>
            </a:r>
            <a:r>
              <a:rPr lang="en-GB" b="0" dirty="0" err="1"/>
              <a:t>vaknar</a:t>
            </a:r>
            <a:r>
              <a:rPr lang="en-GB" b="0" dirty="0"/>
              <a:t> till” </a:t>
            </a:r>
            <a:r>
              <a:rPr lang="en-GB" b="0" dirty="0" err="1"/>
              <a:t>när</a:t>
            </a:r>
            <a:r>
              <a:rPr lang="en-GB" b="0" dirty="0"/>
              <a:t> </a:t>
            </a:r>
            <a:r>
              <a:rPr lang="en-GB" b="0" dirty="0" err="1"/>
              <a:t>något</a:t>
            </a:r>
            <a:r>
              <a:rPr lang="en-GB" b="0" dirty="0"/>
              <a:t> redan </a:t>
            </a:r>
            <a:r>
              <a:rPr lang="en-GB" b="0" dirty="0" err="1"/>
              <a:t>har</a:t>
            </a:r>
            <a:r>
              <a:rPr lang="en-GB" b="0" dirty="0"/>
              <a:t> </a:t>
            </a:r>
            <a:r>
              <a:rPr lang="en-GB" b="0" dirty="0" err="1"/>
              <a:t>hänt</a:t>
            </a:r>
            <a:r>
              <a:rPr lang="en-GB" b="0" dirty="0"/>
              <a:t>, </a:t>
            </a:r>
            <a:r>
              <a:rPr lang="en-GB" b="0" dirty="0" err="1"/>
              <a:t>må</a:t>
            </a:r>
            <a:r>
              <a:rPr lang="en-GB" b="0" dirty="0"/>
              <a:t> </a:t>
            </a:r>
            <a:r>
              <a:rPr lang="en-GB" b="0" dirty="0" err="1"/>
              <a:t>vara</a:t>
            </a:r>
            <a:r>
              <a:rPr lang="en-GB" b="0" dirty="0"/>
              <a:t> </a:t>
            </a:r>
            <a:r>
              <a:rPr lang="en-GB" b="0" dirty="0" err="1"/>
              <a:t>utspel</a:t>
            </a:r>
            <a:r>
              <a:rPr lang="en-GB" b="0" dirty="0"/>
              <a:t> </a:t>
            </a:r>
            <a:r>
              <a:rPr lang="en-GB" b="0" dirty="0" err="1"/>
              <a:t>eller</a:t>
            </a:r>
            <a:r>
              <a:rPr lang="en-GB" b="0" dirty="0"/>
              <a:t> </a:t>
            </a:r>
            <a:r>
              <a:rPr lang="en-GB" b="0" dirty="0" err="1"/>
              <a:t>verkliga</a:t>
            </a:r>
            <a:r>
              <a:rPr lang="en-GB" b="0" dirty="0"/>
              <a:t> </a:t>
            </a:r>
            <a:r>
              <a:rPr lang="en-GB" b="0" dirty="0" err="1"/>
              <a:t>kriser</a:t>
            </a:r>
            <a:r>
              <a:rPr lang="en-GB" b="0" dirty="0"/>
              <a:t>. Beredskap </a:t>
            </a:r>
            <a:r>
              <a:rPr lang="en-GB" b="0" dirty="0" err="1"/>
              <a:t>måste</a:t>
            </a:r>
            <a:r>
              <a:rPr lang="en-GB" b="0" dirty="0"/>
              <a:t> </a:t>
            </a:r>
            <a:r>
              <a:rPr lang="en-GB" b="0" dirty="0" err="1"/>
              <a:t>alltid</a:t>
            </a:r>
            <a:r>
              <a:rPr lang="en-GB" b="0" dirty="0"/>
              <a:t> </a:t>
            </a:r>
            <a:r>
              <a:rPr lang="en-GB" b="0" dirty="0" err="1"/>
              <a:t>finnas</a:t>
            </a:r>
            <a:r>
              <a:rPr lang="en-GB" b="0" dirty="0"/>
              <a:t> i </a:t>
            </a:r>
            <a:r>
              <a:rPr lang="en-GB" b="0" dirty="0" err="1"/>
              <a:t>oss</a:t>
            </a:r>
            <a:r>
              <a:rPr lang="en-GB" b="0" dirty="0"/>
              <a:t>, på </a:t>
            </a:r>
            <a:r>
              <a:rPr lang="en-GB" b="0" dirty="0" err="1"/>
              <a:t>fritiden</a:t>
            </a:r>
            <a:r>
              <a:rPr lang="en-GB" b="0" dirty="0"/>
              <a:t>, på </a:t>
            </a:r>
            <a:r>
              <a:rPr lang="en-GB" b="0" dirty="0" err="1"/>
              <a:t>arbetsplatsen</a:t>
            </a:r>
            <a:r>
              <a:rPr lang="en-GB" b="0" dirty="0"/>
              <a:t>, i skolan, i </a:t>
            </a:r>
            <a:r>
              <a:rPr lang="en-GB" b="0" dirty="0" err="1"/>
              <a:t>bostadsrättsföreningen</a:t>
            </a:r>
            <a:r>
              <a:rPr lang="en-GB" b="0" dirty="0"/>
              <a:t> </a:t>
            </a:r>
            <a:r>
              <a:rPr lang="en-GB" b="0" dirty="0" err="1"/>
              <a:t>och</a:t>
            </a:r>
            <a:r>
              <a:rPr lang="en-GB" b="0" dirty="0"/>
              <a:t> i </a:t>
            </a:r>
            <a:r>
              <a:rPr lang="en-GB" b="0" dirty="0" err="1"/>
              <a:t>alla</a:t>
            </a:r>
            <a:r>
              <a:rPr lang="en-GB" b="0" dirty="0"/>
              <a:t> de </a:t>
            </a:r>
            <a:r>
              <a:rPr lang="en-GB" b="0" dirty="0" err="1"/>
              <a:t>sammanhang</a:t>
            </a:r>
            <a:r>
              <a:rPr lang="en-GB" b="0" dirty="0"/>
              <a:t> vi lever </a:t>
            </a:r>
            <a:r>
              <a:rPr lang="en-GB" b="0" dirty="0" err="1"/>
              <a:t>våra</a:t>
            </a:r>
            <a:r>
              <a:rPr lang="en-GB" b="0" dirty="0"/>
              <a:t> liv. Den </a:t>
            </a:r>
            <a:r>
              <a:rPr lang="en-GB" b="0" dirty="0" err="1"/>
              <a:t>strategiska</a:t>
            </a:r>
            <a:r>
              <a:rPr lang="en-GB" b="0" dirty="0"/>
              <a:t> </a:t>
            </a:r>
            <a:r>
              <a:rPr lang="en-GB" b="0" dirty="0" err="1"/>
              <a:t>riskkommunikationen</a:t>
            </a:r>
            <a:r>
              <a:rPr lang="en-GB" b="0" dirty="0"/>
              <a:t> </a:t>
            </a:r>
            <a:r>
              <a:rPr lang="en-GB" b="0" dirty="0" err="1"/>
              <a:t>måste</a:t>
            </a:r>
            <a:r>
              <a:rPr lang="en-GB" b="0" dirty="0"/>
              <a:t> </a:t>
            </a:r>
            <a:r>
              <a:rPr lang="en-GB" b="0" dirty="0" err="1"/>
              <a:t>bidra</a:t>
            </a:r>
            <a:r>
              <a:rPr lang="en-GB" b="0" dirty="0"/>
              <a:t> till </a:t>
            </a:r>
            <a:r>
              <a:rPr lang="en-GB" dirty="0" err="1"/>
              <a:t>att</a:t>
            </a:r>
            <a:r>
              <a:rPr lang="en-GB" dirty="0"/>
              <a:t> vi </a:t>
            </a:r>
            <a:r>
              <a:rPr lang="en-GB" dirty="0" err="1"/>
              <a:t>tillsammans</a:t>
            </a:r>
            <a:r>
              <a:rPr lang="en-GB" dirty="0"/>
              <a:t> </a:t>
            </a:r>
            <a:r>
              <a:rPr lang="en-GB" dirty="0" err="1"/>
              <a:t>bygger</a:t>
            </a:r>
            <a:r>
              <a:rPr lang="en-GB" dirty="0"/>
              <a:t> </a:t>
            </a:r>
            <a:r>
              <a:rPr lang="en-GB" dirty="0" err="1"/>
              <a:t>ett</a:t>
            </a:r>
            <a:r>
              <a:rPr lang="en-GB" dirty="0"/>
              <a:t> </a:t>
            </a:r>
            <a:r>
              <a:rPr lang="en-GB" dirty="0" err="1"/>
              <a:t>sätt</a:t>
            </a:r>
            <a:r>
              <a:rPr lang="en-GB" dirty="0"/>
              <a:t> </a:t>
            </a:r>
            <a:r>
              <a:rPr lang="en-GB" dirty="0" err="1"/>
              <a:t>att</a:t>
            </a:r>
            <a:r>
              <a:rPr lang="en-GB" dirty="0"/>
              <a:t> leva </a:t>
            </a:r>
            <a:r>
              <a:rPr lang="en-GB" dirty="0" err="1"/>
              <a:t>där</a:t>
            </a:r>
            <a:r>
              <a:rPr lang="en-GB" dirty="0"/>
              <a:t> </a:t>
            </a:r>
            <a:r>
              <a:rPr lang="en-GB" dirty="0" err="1"/>
              <a:t>egenberedskap</a:t>
            </a:r>
            <a:r>
              <a:rPr lang="en-GB" dirty="0"/>
              <a:t> ska </a:t>
            </a:r>
            <a:r>
              <a:rPr lang="en-GB" dirty="0" err="1"/>
              <a:t>vara</a:t>
            </a:r>
            <a:r>
              <a:rPr lang="en-GB" dirty="0"/>
              <a:t> </a:t>
            </a:r>
            <a:r>
              <a:rPr lang="en-GB" dirty="0" err="1"/>
              <a:t>lika</a:t>
            </a:r>
            <a:r>
              <a:rPr lang="en-GB" dirty="0"/>
              <a:t> </a:t>
            </a:r>
            <a:r>
              <a:rPr lang="en-GB" dirty="0" err="1"/>
              <a:t>självklart</a:t>
            </a:r>
            <a:r>
              <a:rPr lang="en-GB" dirty="0"/>
              <a:t> </a:t>
            </a:r>
            <a:r>
              <a:rPr lang="en-GB" dirty="0" err="1"/>
              <a:t>som</a:t>
            </a:r>
            <a:r>
              <a:rPr lang="en-GB" dirty="0"/>
              <a:t> </a:t>
            </a:r>
            <a:r>
              <a:rPr lang="en-GB" dirty="0" err="1"/>
              <a:t>sopsortering</a:t>
            </a:r>
            <a:r>
              <a:rPr lang="en-GB" dirty="0"/>
              <a:t>. </a:t>
            </a:r>
          </a:p>
          <a:p>
            <a:br>
              <a:rPr lang="sv-SE" dirty="0"/>
            </a:br>
            <a:endParaRPr lang="sv-SE" dirty="0"/>
          </a:p>
          <a:p>
            <a:endParaRPr lang="sv-SE" dirty="0"/>
          </a:p>
          <a:p>
            <a:endParaRPr lang="sv-SE" dirty="0"/>
          </a:p>
        </p:txBody>
      </p:sp>
      <p:sp>
        <p:nvSpPr>
          <p:cNvPr id="4" name="Platshållare för bildnummer 3"/>
          <p:cNvSpPr>
            <a:spLocks noGrp="1"/>
          </p:cNvSpPr>
          <p:nvPr>
            <p:ph type="sldNum" sz="quarter" idx="5"/>
          </p:nvPr>
        </p:nvSpPr>
        <p:spPr/>
        <p:txBody>
          <a:bodyPr/>
          <a:lstStyle/>
          <a:p>
            <a:fld id="{9D0D0065-5D77-E742-BB01-EC043FF21A57}" type="slidenum">
              <a:rPr lang="sv-SE" smtClean="0"/>
              <a:t>3</a:t>
            </a:fld>
            <a:endParaRPr lang="sv-SE"/>
          </a:p>
        </p:txBody>
      </p:sp>
    </p:spTree>
    <p:extLst>
      <p:ext uri="{BB962C8B-B14F-4D97-AF65-F5344CB8AC3E}">
        <p14:creationId xmlns:p14="http://schemas.microsoft.com/office/powerpoint/2010/main" val="2121085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En broschyr om beredskapen för kris och krig kommer alltså att skickas ut till alla hushåll under hösten 2024. </a:t>
            </a:r>
          </a:p>
          <a:p>
            <a:pPr marL="0" marR="0" lvl="0" indent="0" algn="l" defTabSz="914400" rtl="0" eaLnBrk="1" fontAlgn="auto" latinLnBrk="0" hangingPunct="1">
              <a:lnSpc>
                <a:spcPct val="100000"/>
              </a:lnSpc>
              <a:spcBef>
                <a:spcPts val="0"/>
              </a:spcBef>
              <a:spcAft>
                <a:spcPts val="0"/>
              </a:spcAft>
              <a:buClrTx/>
              <a:buSzTx/>
              <a:buFontTx/>
              <a:buNone/>
              <a:tabLst/>
              <a:defRPr/>
            </a:pPr>
            <a:br>
              <a:rPr lang="sv-SE" dirty="0"/>
            </a:br>
            <a:r>
              <a:rPr lang="sv-SE" dirty="0"/>
              <a:t>Vid tiden för den här presentationen (23 februari) inväntade MSB fortfarande ett formellt regeringsuppdrag. </a:t>
            </a:r>
            <a:br>
              <a:rPr lang="sv-SE" dirty="0"/>
            </a:br>
            <a:br>
              <a:rPr lang="sv-SE" dirty="0"/>
            </a:br>
            <a:r>
              <a:rPr lang="sv-SE" dirty="0"/>
              <a:t>Vi kan konstatera att det är oerhört kort om tid att producera en ny broschyr redan till i höst. </a:t>
            </a:r>
            <a:br>
              <a:rPr lang="sv-SE" dirty="0"/>
            </a:br>
            <a:br>
              <a:rPr lang="sv-SE" dirty="0"/>
            </a:br>
            <a:r>
              <a:rPr lang="sv-SE" dirty="0"/>
              <a:t>Den mesta av informationen från 2018 gäller fortfarande men sannolikt kommer en del nya avsnitt, exempelvis om utrymning och vad ett Nato-medlemskap betyder för Sverige och oss som befolkning. Det blir även en uppdatering av mittuppslagets checklista.</a:t>
            </a:r>
            <a:br>
              <a:rPr lang="sv-SE" dirty="0"/>
            </a:br>
            <a:br>
              <a:rPr lang="sv-SE" dirty="0"/>
            </a:br>
            <a:r>
              <a:rPr lang="sv-SE" dirty="0"/>
              <a:t>Vi har också en högre ambition än sist vad gäller råd till personer med olika funktionsnedsättningar inklusive de som har personlig assistans. Vi påmindes också i mötet om att målgrupperna </a:t>
            </a:r>
            <a:r>
              <a:rPr lang="sv-SE" i="1" dirty="0"/>
              <a:t>barn </a:t>
            </a:r>
            <a:r>
              <a:rPr lang="sv-SE" i="0" dirty="0"/>
              <a:t>och</a:t>
            </a:r>
            <a:r>
              <a:rPr lang="sv-SE" i="1" dirty="0"/>
              <a:t> äldre</a:t>
            </a:r>
            <a:r>
              <a:rPr lang="sv-SE" i="0" dirty="0"/>
              <a:t> är särskilt viktiga i både broschyren och inom arbetet med Beredskapsveckan. När det gäller barn så är det samtidigt så att varken broschyren eller Beredskapsveckan har barn som sin målgrupp. Däremot är det viktigt att jobba med kommunikationen </a:t>
            </a:r>
            <a:r>
              <a:rPr lang="sv-SE" i="1" dirty="0"/>
              <a:t>om</a:t>
            </a:r>
            <a:r>
              <a:rPr lang="sv-SE" i="0" dirty="0"/>
              <a:t> de båda satsningarna som är anpassad till barn.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a:p>
            <a:r>
              <a:rPr lang="sv-SE" dirty="0"/>
              <a:t>Samverkan är viktig och kommer att ske, men innehållet kommer inte att kunna förankras lika brett som inför 2018 på grund av tidsbrist. Det är därför viktigt att externa aktörer på alla nivåer har realistiska förväntningar på samverkan och förankring. Självklart kommer vi att stödja primärt kommunerna så att de kan kommunicera om den nya broschyren med sina invånare, liksom vi gjorde förra gången.</a:t>
            </a:r>
          </a:p>
          <a:p>
            <a:endParaRPr lang="sv-SE" dirty="0"/>
          </a:p>
          <a:p>
            <a:br>
              <a:rPr lang="sv-SE" dirty="0"/>
            </a:br>
            <a:br>
              <a:rPr lang="sv-SE" dirty="0"/>
            </a:br>
            <a:r>
              <a:rPr lang="sv-SE" dirty="0"/>
              <a:t> </a:t>
            </a:r>
            <a:br>
              <a:rPr lang="sv-SE" dirty="0"/>
            </a:br>
            <a:br>
              <a:rPr lang="sv-SE" dirty="0"/>
            </a:br>
            <a:br>
              <a:rPr lang="sv-SE" dirty="0"/>
            </a:br>
            <a:br>
              <a:rPr lang="sv-SE" dirty="0"/>
            </a:br>
            <a:r>
              <a:rPr lang="sv-SE" dirty="0"/>
              <a:t> </a:t>
            </a:r>
          </a:p>
        </p:txBody>
      </p:sp>
      <p:sp>
        <p:nvSpPr>
          <p:cNvPr id="4" name="Platshållare för bildnummer 3"/>
          <p:cNvSpPr>
            <a:spLocks noGrp="1"/>
          </p:cNvSpPr>
          <p:nvPr>
            <p:ph type="sldNum" sz="quarter" idx="5"/>
          </p:nvPr>
        </p:nvSpPr>
        <p:spPr/>
        <p:txBody>
          <a:bodyPr/>
          <a:lstStyle/>
          <a:p>
            <a:fld id="{9D0D0065-5D77-E742-BB01-EC043FF21A57}" type="slidenum">
              <a:rPr lang="sv-SE" smtClean="0"/>
              <a:t>4</a:t>
            </a:fld>
            <a:endParaRPr lang="sv-SE"/>
          </a:p>
        </p:txBody>
      </p:sp>
    </p:spTree>
    <p:extLst>
      <p:ext uri="{BB962C8B-B14F-4D97-AF65-F5344CB8AC3E}">
        <p14:creationId xmlns:p14="http://schemas.microsoft.com/office/powerpoint/2010/main" val="2848969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I takt med omvärlden stärker och utvecklar vi förutsättningarna och målen för Beredskapsveckan, så här har de hittills sett ut och de har tjänat oss väl. Nu är det dags att se över dem och ta dem vidare ett steg.</a:t>
            </a:r>
          </a:p>
        </p:txBody>
      </p:sp>
      <p:sp>
        <p:nvSpPr>
          <p:cNvPr id="4" name="Platshållare för bildnummer 3"/>
          <p:cNvSpPr>
            <a:spLocks noGrp="1"/>
          </p:cNvSpPr>
          <p:nvPr>
            <p:ph type="sldNum" sz="quarter" idx="5"/>
          </p:nvPr>
        </p:nvSpPr>
        <p:spPr/>
        <p:txBody>
          <a:bodyPr/>
          <a:lstStyle/>
          <a:p>
            <a:fld id="{9D0D0065-5D77-E742-BB01-EC043FF21A57}" type="slidenum">
              <a:rPr lang="sv-SE" smtClean="0"/>
              <a:t>5</a:t>
            </a:fld>
            <a:endParaRPr lang="sv-SE"/>
          </a:p>
        </p:txBody>
      </p:sp>
    </p:spTree>
    <p:extLst>
      <p:ext uri="{BB962C8B-B14F-4D97-AF65-F5344CB8AC3E}">
        <p14:creationId xmlns:p14="http://schemas.microsoft.com/office/powerpoint/2010/main" val="245364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a:t>Vi ser </a:t>
            </a:r>
            <a:r>
              <a:rPr lang="en-GB" dirty="0" err="1"/>
              <a:t>att</a:t>
            </a:r>
            <a:r>
              <a:rPr lang="en-GB" dirty="0"/>
              <a:t> </a:t>
            </a:r>
            <a:r>
              <a:rPr lang="en-GB" dirty="0" err="1"/>
              <a:t>ni</a:t>
            </a:r>
            <a:r>
              <a:rPr lang="en-GB" dirty="0"/>
              <a:t> </a:t>
            </a:r>
            <a:r>
              <a:rPr lang="en-GB" dirty="0" err="1"/>
              <a:t>aktörer</a:t>
            </a:r>
            <a:r>
              <a:rPr lang="en-GB" dirty="0"/>
              <a:t>, </a:t>
            </a:r>
            <a:r>
              <a:rPr lang="en-GB" dirty="0" err="1"/>
              <a:t>inte</a:t>
            </a:r>
            <a:r>
              <a:rPr lang="en-GB" dirty="0"/>
              <a:t> </a:t>
            </a:r>
            <a:r>
              <a:rPr lang="en-GB" dirty="0" err="1"/>
              <a:t>minst</a:t>
            </a:r>
            <a:r>
              <a:rPr lang="en-GB" dirty="0"/>
              <a:t> </a:t>
            </a:r>
            <a:r>
              <a:rPr lang="en-GB" dirty="0" err="1"/>
              <a:t>kommuner</a:t>
            </a:r>
            <a:r>
              <a:rPr lang="en-GB" dirty="0"/>
              <a:t>, </a:t>
            </a:r>
            <a:r>
              <a:rPr lang="en-GB" dirty="0" err="1"/>
              <a:t>som</a:t>
            </a:r>
            <a:r>
              <a:rPr lang="en-GB" dirty="0"/>
              <a:t> </a:t>
            </a:r>
            <a:r>
              <a:rPr lang="en-GB" dirty="0" err="1"/>
              <a:t>är</a:t>
            </a:r>
            <a:r>
              <a:rPr lang="en-GB" dirty="0"/>
              <a:t> </a:t>
            </a:r>
            <a:r>
              <a:rPr lang="en-GB" dirty="0" err="1"/>
              <a:t>centrala</a:t>
            </a:r>
            <a:r>
              <a:rPr lang="en-GB" dirty="0"/>
              <a:t> </a:t>
            </a:r>
            <a:r>
              <a:rPr lang="en-GB" dirty="0" err="1"/>
              <a:t>bärare</a:t>
            </a:r>
            <a:r>
              <a:rPr lang="en-GB" dirty="0"/>
              <a:t> </a:t>
            </a:r>
            <a:r>
              <a:rPr lang="en-GB" dirty="0" err="1"/>
              <a:t>av</a:t>
            </a:r>
            <a:r>
              <a:rPr lang="en-GB" dirty="0"/>
              <a:t> Beredskapsveckan tar </a:t>
            </a:r>
            <a:r>
              <a:rPr lang="en-GB" dirty="0" err="1"/>
              <a:t>egna</a:t>
            </a:r>
            <a:r>
              <a:rPr lang="en-GB" dirty="0"/>
              <a:t> </a:t>
            </a:r>
            <a:r>
              <a:rPr lang="en-GB" dirty="0" err="1"/>
              <a:t>initiativ</a:t>
            </a:r>
            <a:r>
              <a:rPr lang="en-GB" dirty="0"/>
              <a:t> under </a:t>
            </a:r>
            <a:r>
              <a:rPr lang="en-GB" dirty="0" err="1"/>
              <a:t>veckan</a:t>
            </a:r>
            <a:r>
              <a:rPr lang="en-GB" dirty="0"/>
              <a:t> (</a:t>
            </a:r>
            <a:r>
              <a:rPr lang="en-GB" dirty="0" err="1"/>
              <a:t>exempelvis</a:t>
            </a:r>
            <a:r>
              <a:rPr lang="en-GB" dirty="0"/>
              <a:t> </a:t>
            </a:r>
            <a:r>
              <a:rPr lang="en-GB" dirty="0" err="1"/>
              <a:t>genom</a:t>
            </a:r>
            <a:r>
              <a:rPr lang="en-GB" dirty="0"/>
              <a:t> </a:t>
            </a:r>
            <a:r>
              <a:rPr lang="en-GB" dirty="0" err="1"/>
              <a:t>att</a:t>
            </a:r>
            <a:r>
              <a:rPr lang="en-GB" dirty="0"/>
              <a:t> </a:t>
            </a:r>
            <a:r>
              <a:rPr lang="en-GB" dirty="0" err="1"/>
              <a:t>öva</a:t>
            </a:r>
            <a:r>
              <a:rPr lang="en-GB" dirty="0"/>
              <a:t> den </a:t>
            </a:r>
            <a:r>
              <a:rPr lang="en-GB" dirty="0" err="1"/>
              <a:t>egna</a:t>
            </a:r>
            <a:r>
              <a:rPr lang="en-GB" dirty="0"/>
              <a:t> </a:t>
            </a:r>
            <a:r>
              <a:rPr lang="en-GB" dirty="0" err="1"/>
              <a:t>beredskapsorganisationen</a:t>
            </a:r>
            <a:r>
              <a:rPr lang="en-GB" dirty="0"/>
              <a:t>), </a:t>
            </a:r>
            <a:r>
              <a:rPr lang="en-GB" dirty="0" err="1"/>
              <a:t>vilket</a:t>
            </a:r>
            <a:r>
              <a:rPr lang="en-GB" dirty="0"/>
              <a:t> vi ser </a:t>
            </a:r>
            <a:r>
              <a:rPr lang="en-GB" dirty="0" err="1"/>
              <a:t>oerhört</a:t>
            </a:r>
            <a:r>
              <a:rPr lang="en-GB" dirty="0"/>
              <a:t> </a:t>
            </a:r>
            <a:r>
              <a:rPr lang="en-GB" dirty="0" err="1"/>
              <a:t>positivt</a:t>
            </a:r>
            <a:r>
              <a:rPr lang="en-GB" dirty="0"/>
              <a:t> på </a:t>
            </a:r>
            <a:r>
              <a:rPr lang="en-GB" dirty="0" err="1"/>
              <a:t>och</a:t>
            </a:r>
            <a:r>
              <a:rPr lang="en-GB" dirty="0"/>
              <a:t> det </a:t>
            </a:r>
            <a:r>
              <a:rPr lang="en-GB" dirty="0" err="1"/>
              <a:t>är</a:t>
            </a:r>
            <a:r>
              <a:rPr lang="en-GB" dirty="0"/>
              <a:t> </a:t>
            </a:r>
            <a:r>
              <a:rPr lang="en-GB" dirty="0" err="1"/>
              <a:t>så</a:t>
            </a:r>
            <a:r>
              <a:rPr lang="en-GB" dirty="0"/>
              <a:t> det </a:t>
            </a:r>
            <a:r>
              <a:rPr lang="en-GB" dirty="0" err="1"/>
              <a:t>är</a:t>
            </a:r>
            <a:r>
              <a:rPr lang="en-GB" dirty="0"/>
              <a:t> </a:t>
            </a:r>
            <a:r>
              <a:rPr lang="en-GB" dirty="0" err="1"/>
              <a:t>tänkt</a:t>
            </a:r>
            <a:r>
              <a:rPr lang="en-GB" dirty="0"/>
              <a:t> </a:t>
            </a:r>
            <a:r>
              <a:rPr lang="en-GB" dirty="0" err="1"/>
              <a:t>att</a:t>
            </a:r>
            <a:r>
              <a:rPr lang="en-GB" dirty="0"/>
              <a:t> </a:t>
            </a:r>
            <a:r>
              <a:rPr lang="en-GB" dirty="0" err="1"/>
              <a:t>fungera</a:t>
            </a:r>
            <a:r>
              <a:rPr lang="en-GB" dirty="0"/>
              <a:t>. I de </a:t>
            </a:r>
            <a:r>
              <a:rPr lang="en-GB" dirty="0" err="1"/>
              <a:t>tidigare</a:t>
            </a:r>
            <a:r>
              <a:rPr lang="en-GB" dirty="0"/>
              <a:t> </a:t>
            </a:r>
            <a:r>
              <a:rPr lang="en-GB" dirty="0" err="1"/>
              <a:t>målen</a:t>
            </a:r>
            <a:r>
              <a:rPr lang="en-GB" dirty="0"/>
              <a:t> </a:t>
            </a:r>
            <a:r>
              <a:rPr lang="en-GB" dirty="0" err="1"/>
              <a:t>har</a:t>
            </a:r>
            <a:r>
              <a:rPr lang="en-GB" dirty="0"/>
              <a:t> vi haft </a:t>
            </a:r>
            <a:r>
              <a:rPr lang="en-GB" dirty="0" err="1"/>
              <a:t>störst</a:t>
            </a:r>
            <a:r>
              <a:rPr lang="en-GB" dirty="0"/>
              <a:t> </a:t>
            </a:r>
            <a:r>
              <a:rPr lang="en-GB" dirty="0" err="1"/>
              <a:t>fokus</a:t>
            </a:r>
            <a:r>
              <a:rPr lang="en-GB" dirty="0"/>
              <a:t> på </a:t>
            </a:r>
            <a:r>
              <a:rPr lang="en-GB" dirty="0" err="1"/>
              <a:t>privatperson</a:t>
            </a:r>
            <a:r>
              <a:rPr lang="en-GB" dirty="0"/>
              <a:t> (</a:t>
            </a:r>
            <a:r>
              <a:rPr lang="en-GB" dirty="0" err="1"/>
              <a:t>ett</a:t>
            </a:r>
            <a:r>
              <a:rPr lang="en-GB" dirty="0"/>
              <a:t> </a:t>
            </a:r>
            <a:r>
              <a:rPr lang="en-GB" dirty="0" err="1"/>
              <a:t>mål</a:t>
            </a:r>
            <a:r>
              <a:rPr lang="en-GB" dirty="0"/>
              <a:t> </a:t>
            </a:r>
            <a:r>
              <a:rPr lang="en-GB" dirty="0" err="1"/>
              <a:t>kring</a:t>
            </a:r>
            <a:r>
              <a:rPr lang="en-GB" dirty="0"/>
              <a:t> den </a:t>
            </a:r>
            <a:r>
              <a:rPr lang="en-GB" dirty="0" err="1"/>
              <a:t>lokala</a:t>
            </a:r>
            <a:r>
              <a:rPr lang="en-GB" dirty="0"/>
              <a:t> </a:t>
            </a:r>
            <a:r>
              <a:rPr lang="en-GB" dirty="0" err="1"/>
              <a:t>riskkommunikationen</a:t>
            </a:r>
            <a:r>
              <a:rPr lang="en-GB" dirty="0"/>
              <a:t> </a:t>
            </a:r>
            <a:r>
              <a:rPr lang="en-GB" dirty="0" err="1"/>
              <a:t>för</a:t>
            </a:r>
            <a:r>
              <a:rPr lang="en-GB" dirty="0"/>
              <a:t> </a:t>
            </a:r>
            <a:r>
              <a:rPr lang="en-GB" dirty="0" err="1"/>
              <a:t>kommunerna</a:t>
            </a:r>
            <a:r>
              <a:rPr lang="en-GB" dirty="0"/>
              <a:t>), men vi </a:t>
            </a:r>
            <a:r>
              <a:rPr lang="en-GB" dirty="0" err="1"/>
              <a:t>vill</a:t>
            </a:r>
            <a:r>
              <a:rPr lang="en-GB" dirty="0"/>
              <a:t> nu </a:t>
            </a:r>
            <a:r>
              <a:rPr lang="en-GB" dirty="0" err="1"/>
              <a:t>uppmärksamma</a:t>
            </a:r>
            <a:r>
              <a:rPr lang="en-GB" dirty="0"/>
              <a:t> er </a:t>
            </a:r>
            <a:r>
              <a:rPr lang="en-GB" dirty="0" err="1"/>
              <a:t>som</a:t>
            </a:r>
            <a:r>
              <a:rPr lang="en-GB" dirty="0"/>
              <a:t> </a:t>
            </a:r>
            <a:r>
              <a:rPr lang="en-GB" dirty="0" err="1"/>
              <a:t>aktörer</a:t>
            </a:r>
            <a:r>
              <a:rPr lang="en-GB" dirty="0"/>
              <a:t> </a:t>
            </a:r>
            <a:r>
              <a:rPr lang="en-GB" dirty="0" err="1"/>
              <a:t>än</a:t>
            </a:r>
            <a:r>
              <a:rPr lang="en-GB" dirty="0"/>
              <a:t> </a:t>
            </a:r>
            <a:r>
              <a:rPr lang="en-GB" dirty="0" err="1"/>
              <a:t>mer</a:t>
            </a:r>
            <a:r>
              <a:rPr lang="en-GB" dirty="0"/>
              <a:t> </a:t>
            </a:r>
            <a:r>
              <a:rPr lang="en-GB" dirty="0" err="1"/>
              <a:t>och</a:t>
            </a:r>
            <a:r>
              <a:rPr lang="en-GB" dirty="0"/>
              <a:t> </a:t>
            </a:r>
            <a:r>
              <a:rPr lang="en-GB" dirty="0" err="1"/>
              <a:t>lyfta</a:t>
            </a:r>
            <a:r>
              <a:rPr lang="en-GB" dirty="0"/>
              <a:t> er </a:t>
            </a:r>
            <a:r>
              <a:rPr lang="en-GB" dirty="0" err="1"/>
              <a:t>viktiga</a:t>
            </a:r>
            <a:r>
              <a:rPr lang="en-GB" dirty="0"/>
              <a:t> roll. Med de </a:t>
            </a:r>
            <a:r>
              <a:rPr lang="en-GB" dirty="0" err="1"/>
              <a:t>nya</a:t>
            </a:r>
            <a:r>
              <a:rPr lang="en-GB" dirty="0"/>
              <a:t> </a:t>
            </a:r>
            <a:r>
              <a:rPr lang="en-GB" dirty="0" err="1"/>
              <a:t>målen</a:t>
            </a:r>
            <a:r>
              <a:rPr lang="en-GB" dirty="0"/>
              <a:t> </a:t>
            </a:r>
            <a:r>
              <a:rPr lang="en-GB" dirty="0" err="1"/>
              <a:t>kan</a:t>
            </a:r>
            <a:r>
              <a:rPr lang="en-GB" dirty="0"/>
              <a:t> vi </a:t>
            </a:r>
            <a:r>
              <a:rPr lang="en-GB" dirty="0" err="1"/>
              <a:t>också</a:t>
            </a:r>
            <a:r>
              <a:rPr lang="en-GB" dirty="0"/>
              <a:t> se </a:t>
            </a:r>
            <a:r>
              <a:rPr lang="en-GB" dirty="0" err="1"/>
              <a:t>att</a:t>
            </a:r>
            <a:r>
              <a:rPr lang="en-GB" dirty="0"/>
              <a:t> </a:t>
            </a:r>
            <a:r>
              <a:rPr lang="en-GB" dirty="0" err="1"/>
              <a:t>inriktningen</a:t>
            </a:r>
            <a:r>
              <a:rPr lang="en-GB" dirty="0"/>
              <a:t> </a:t>
            </a:r>
            <a:r>
              <a:rPr lang="en-GB" dirty="0" err="1"/>
              <a:t>för</a:t>
            </a:r>
            <a:r>
              <a:rPr lang="en-GB" dirty="0"/>
              <a:t> den </a:t>
            </a:r>
            <a:r>
              <a:rPr lang="en-GB" dirty="0" err="1"/>
              <a:t>strategiska</a:t>
            </a:r>
            <a:r>
              <a:rPr lang="en-GB" dirty="0"/>
              <a:t> </a:t>
            </a:r>
            <a:r>
              <a:rPr lang="en-GB" dirty="0" err="1"/>
              <a:t>riskkommunikationen</a:t>
            </a:r>
            <a:r>
              <a:rPr lang="en-GB" dirty="0"/>
              <a:t>, </a:t>
            </a:r>
            <a:r>
              <a:rPr lang="en-GB" dirty="0" err="1"/>
              <a:t>går</a:t>
            </a:r>
            <a:r>
              <a:rPr lang="en-GB" dirty="0"/>
              <a:t> </a:t>
            </a:r>
            <a:r>
              <a:rPr lang="en-GB" dirty="0" err="1"/>
              <a:t>igen</a:t>
            </a:r>
            <a:r>
              <a:rPr lang="en-GB" dirty="0"/>
              <a:t> </a:t>
            </a:r>
            <a:r>
              <a:rPr lang="en-GB" dirty="0" err="1"/>
              <a:t>också</a:t>
            </a:r>
            <a:r>
              <a:rPr lang="en-GB" dirty="0"/>
              <a:t> </a:t>
            </a:r>
            <a:r>
              <a:rPr lang="en-GB" dirty="0" err="1"/>
              <a:t>här</a:t>
            </a:r>
            <a:r>
              <a:rPr lang="en-GB" dirty="0"/>
              <a:t>. Vi </a:t>
            </a:r>
            <a:r>
              <a:rPr lang="en-GB" dirty="0" err="1"/>
              <a:t>trycker</a:t>
            </a:r>
            <a:r>
              <a:rPr lang="en-GB" dirty="0"/>
              <a:t> </a:t>
            </a:r>
            <a:r>
              <a:rPr lang="en-GB" dirty="0" err="1"/>
              <a:t>mer</a:t>
            </a:r>
            <a:r>
              <a:rPr lang="en-GB" dirty="0"/>
              <a:t> på </a:t>
            </a:r>
            <a:r>
              <a:rPr lang="en-GB" dirty="0" err="1"/>
              <a:t>detta</a:t>
            </a:r>
            <a:r>
              <a:rPr lang="en-GB" dirty="0"/>
              <a:t> med </a:t>
            </a:r>
            <a:r>
              <a:rPr lang="en-GB" dirty="0" err="1"/>
              <a:t>engagemang</a:t>
            </a:r>
            <a:r>
              <a:rPr lang="en-GB" dirty="0"/>
              <a:t> </a:t>
            </a:r>
            <a:r>
              <a:rPr lang="en-GB" dirty="0" err="1"/>
              <a:t>och</a:t>
            </a:r>
            <a:r>
              <a:rPr lang="en-GB" dirty="0"/>
              <a:t> </a:t>
            </a:r>
            <a:r>
              <a:rPr lang="en-GB" dirty="0" err="1"/>
              <a:t>delaktighet</a:t>
            </a:r>
            <a:r>
              <a:rPr lang="en-GB" dirty="0"/>
              <a:t> </a:t>
            </a:r>
            <a:r>
              <a:rPr lang="en-GB" dirty="0" err="1"/>
              <a:t>och</a:t>
            </a:r>
            <a:r>
              <a:rPr lang="en-GB" dirty="0"/>
              <a:t> </a:t>
            </a:r>
            <a:r>
              <a:rPr lang="en-GB" dirty="0" err="1"/>
              <a:t>visar</a:t>
            </a:r>
            <a:r>
              <a:rPr lang="en-GB" dirty="0"/>
              <a:t> </a:t>
            </a:r>
            <a:r>
              <a:rPr lang="en-GB" dirty="0" err="1"/>
              <a:t>också</a:t>
            </a:r>
            <a:r>
              <a:rPr lang="en-GB" dirty="0"/>
              <a:t> </a:t>
            </a:r>
            <a:r>
              <a:rPr lang="en-GB" dirty="0" err="1"/>
              <a:t>att</a:t>
            </a:r>
            <a:r>
              <a:rPr lang="en-GB" dirty="0"/>
              <a:t> det </a:t>
            </a:r>
            <a:r>
              <a:rPr lang="en-GB" dirty="0" err="1"/>
              <a:t>offentliga</a:t>
            </a:r>
            <a:r>
              <a:rPr lang="en-GB" dirty="0"/>
              <a:t>, </a:t>
            </a:r>
            <a:r>
              <a:rPr lang="en-GB" dirty="0" err="1"/>
              <a:t>inte</a:t>
            </a:r>
            <a:r>
              <a:rPr lang="en-GB" dirty="0"/>
              <a:t> </a:t>
            </a:r>
            <a:r>
              <a:rPr lang="en-GB" dirty="0" err="1"/>
              <a:t>minst</a:t>
            </a:r>
            <a:r>
              <a:rPr lang="en-GB" dirty="0"/>
              <a:t>, </a:t>
            </a:r>
            <a:r>
              <a:rPr lang="en-GB" dirty="0" err="1"/>
              <a:t>har</a:t>
            </a:r>
            <a:r>
              <a:rPr lang="en-GB" dirty="0"/>
              <a:t> </a:t>
            </a:r>
            <a:r>
              <a:rPr lang="en-GB" dirty="0" err="1"/>
              <a:t>ett</a:t>
            </a:r>
            <a:r>
              <a:rPr lang="en-GB" dirty="0"/>
              <a:t> </a:t>
            </a:r>
            <a:r>
              <a:rPr lang="en-GB" dirty="0" err="1"/>
              <a:t>ansvar</a:t>
            </a:r>
            <a:r>
              <a:rPr lang="en-GB" dirty="0"/>
              <a:t> </a:t>
            </a:r>
            <a:r>
              <a:rPr lang="en-GB" dirty="0" err="1"/>
              <a:t>för</a:t>
            </a:r>
            <a:r>
              <a:rPr lang="en-GB" dirty="0"/>
              <a:t> </a:t>
            </a:r>
            <a:r>
              <a:rPr lang="en-GB" dirty="0" err="1"/>
              <a:t>att</a:t>
            </a:r>
            <a:r>
              <a:rPr lang="en-GB" dirty="0"/>
              <a:t> </a:t>
            </a:r>
            <a:r>
              <a:rPr lang="en-GB" dirty="0" err="1"/>
              <a:t>underlätta</a:t>
            </a:r>
            <a:r>
              <a:rPr lang="en-GB" dirty="0"/>
              <a:t> </a:t>
            </a:r>
            <a:r>
              <a:rPr lang="en-GB" dirty="0" err="1"/>
              <a:t>och</a:t>
            </a:r>
            <a:r>
              <a:rPr lang="en-GB" dirty="0"/>
              <a:t> </a:t>
            </a:r>
            <a:r>
              <a:rPr lang="en-GB" dirty="0" err="1"/>
              <a:t>bidra</a:t>
            </a:r>
            <a:r>
              <a:rPr lang="en-GB" dirty="0"/>
              <a:t> till </a:t>
            </a:r>
            <a:r>
              <a:rPr lang="en-GB" dirty="0" err="1"/>
              <a:t>detta</a:t>
            </a:r>
            <a:r>
              <a:rPr lang="en-GB" dirty="0"/>
              <a:t>. </a:t>
            </a:r>
          </a:p>
          <a:p>
            <a:endParaRPr lang="en-GB" dirty="0"/>
          </a:p>
          <a:p>
            <a:r>
              <a:rPr lang="sv-SE" dirty="0"/>
              <a:t>I enkäten ”Allmänhetens beredskap” (Attityd) till privatpersoner som MSB gjorde precis innan årsskiftet (publiceras inom kort), så framgår att:</a:t>
            </a:r>
            <a:br>
              <a:rPr lang="sv-SE" dirty="0"/>
            </a:br>
            <a:br>
              <a:rPr lang="sv-SE" dirty="0"/>
            </a:br>
            <a:r>
              <a:rPr lang="sv-SE" b="1" dirty="0"/>
              <a:t>39 % </a:t>
            </a:r>
            <a:r>
              <a:rPr lang="sv-SE" dirty="0"/>
              <a:t>skulle tillsammans med andra vilja engagera sig mer i frågor om deras och samhällets beredskap</a:t>
            </a:r>
          </a:p>
          <a:p>
            <a:r>
              <a:rPr lang="sv-SE" dirty="0"/>
              <a:t>men </a:t>
            </a:r>
            <a:r>
              <a:rPr lang="sv-SE" b="1" dirty="0"/>
              <a:t>62 % </a:t>
            </a:r>
            <a:r>
              <a:rPr lang="sv-SE" dirty="0"/>
              <a:t>vet inte hur de kan engagera sig</a:t>
            </a:r>
          </a:p>
          <a:p>
            <a:r>
              <a:rPr lang="sv-SE" dirty="0"/>
              <a:t>och endast </a:t>
            </a:r>
            <a:r>
              <a:rPr lang="sv-SE" b="1" dirty="0"/>
              <a:t>13 % </a:t>
            </a:r>
            <a:r>
              <a:rPr lang="sv-SE" dirty="0"/>
              <a:t>anger att det finns arenor eller forum för att diskutera detta i sin kommun.</a:t>
            </a:r>
          </a:p>
          <a:p>
            <a:br>
              <a:rPr lang="en-GB" dirty="0"/>
            </a:br>
            <a:r>
              <a:rPr lang="en-GB" dirty="0"/>
              <a:t>Vi </a:t>
            </a:r>
            <a:r>
              <a:rPr lang="en-GB" dirty="0" err="1"/>
              <a:t>tror</a:t>
            </a:r>
            <a:r>
              <a:rPr lang="en-GB" dirty="0"/>
              <a:t> </a:t>
            </a:r>
            <a:r>
              <a:rPr lang="en-GB" dirty="0" err="1"/>
              <a:t>därför</a:t>
            </a:r>
            <a:r>
              <a:rPr lang="en-GB" dirty="0"/>
              <a:t> </a:t>
            </a:r>
            <a:r>
              <a:rPr lang="en-GB" dirty="0" err="1"/>
              <a:t>att</a:t>
            </a:r>
            <a:r>
              <a:rPr lang="en-GB" dirty="0"/>
              <a:t> de </a:t>
            </a:r>
            <a:r>
              <a:rPr lang="en-GB" dirty="0" err="1"/>
              <a:t>nya</a:t>
            </a:r>
            <a:r>
              <a:rPr lang="en-GB" dirty="0"/>
              <a:t> </a:t>
            </a:r>
            <a:r>
              <a:rPr lang="en-GB" dirty="0" err="1"/>
              <a:t>målen</a:t>
            </a:r>
            <a:r>
              <a:rPr lang="en-GB" dirty="0"/>
              <a:t> </a:t>
            </a:r>
            <a:r>
              <a:rPr lang="en-GB" dirty="0" err="1"/>
              <a:t>för</a:t>
            </a:r>
            <a:r>
              <a:rPr lang="en-GB" dirty="0"/>
              <a:t> Beredskapsveckan </a:t>
            </a:r>
            <a:r>
              <a:rPr lang="en-GB" dirty="0" err="1"/>
              <a:t>blir</a:t>
            </a:r>
            <a:r>
              <a:rPr lang="en-GB" dirty="0"/>
              <a:t> </a:t>
            </a:r>
            <a:r>
              <a:rPr lang="en-GB" dirty="0" err="1"/>
              <a:t>stärkande</a:t>
            </a:r>
            <a:r>
              <a:rPr lang="en-GB" dirty="0"/>
              <a:t> </a:t>
            </a:r>
            <a:r>
              <a:rPr lang="en-GB" dirty="0" err="1"/>
              <a:t>för</a:t>
            </a:r>
            <a:r>
              <a:rPr lang="en-GB" dirty="0"/>
              <a:t> </a:t>
            </a:r>
            <a:r>
              <a:rPr lang="en-GB" dirty="0" err="1"/>
              <a:t>både</a:t>
            </a:r>
            <a:r>
              <a:rPr lang="en-GB" dirty="0"/>
              <a:t> </a:t>
            </a:r>
            <a:r>
              <a:rPr lang="en-GB" dirty="0" err="1"/>
              <a:t>aktörer</a:t>
            </a:r>
            <a:r>
              <a:rPr lang="en-GB" dirty="0"/>
              <a:t> </a:t>
            </a:r>
            <a:r>
              <a:rPr lang="en-GB" dirty="0" err="1"/>
              <a:t>och</a:t>
            </a:r>
            <a:r>
              <a:rPr lang="en-GB" dirty="0"/>
              <a:t> </a:t>
            </a:r>
            <a:r>
              <a:rPr lang="en-GB" dirty="0" err="1"/>
              <a:t>allmänhet</a:t>
            </a:r>
            <a:r>
              <a:rPr lang="en-GB" dirty="0"/>
              <a:t>.</a:t>
            </a:r>
          </a:p>
        </p:txBody>
      </p:sp>
      <p:sp>
        <p:nvSpPr>
          <p:cNvPr id="4" name="Platshållare för bildnummer 3"/>
          <p:cNvSpPr>
            <a:spLocks noGrp="1"/>
          </p:cNvSpPr>
          <p:nvPr>
            <p:ph type="sldNum" sz="quarter" idx="5"/>
          </p:nvPr>
        </p:nvSpPr>
        <p:spPr/>
        <p:txBody>
          <a:bodyPr/>
          <a:lstStyle/>
          <a:p>
            <a:fld id="{9D0D0065-5D77-E742-BB01-EC043FF21A57}" type="slidenum">
              <a:rPr lang="sv-SE" smtClean="0"/>
              <a:t>6</a:t>
            </a:fld>
            <a:endParaRPr lang="sv-SE"/>
          </a:p>
        </p:txBody>
      </p:sp>
    </p:spTree>
    <p:extLst>
      <p:ext uri="{BB962C8B-B14F-4D97-AF65-F5344CB8AC3E}">
        <p14:creationId xmlns:p14="http://schemas.microsoft.com/office/powerpoint/2010/main" val="39676874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Temat för Beredskapsveckan 2024 kommer att bli "Sätt i gång!". Det är en uppmaning till att stärka sin egenberedskap innan en kris eller ett krig hotar. Vi ska fortsätta att möta privatpersoner i deras vardag mitt i det försämrade säkerhetspolitiska läget, med tuffare ekonomi och allt tydligare konsekvenser av klimatförändringarna. Vi ser ett ökande engagemang hos privatpersoner och det ska vi ta vara på och möta upp. Det är vår skyldighet.</a:t>
            </a:r>
          </a:p>
          <a:p>
            <a:endParaRPr lang="sv-SE" dirty="0"/>
          </a:p>
          <a:p>
            <a:r>
              <a:rPr lang="sv-SE" dirty="0"/>
              <a:t>Idén till temat ”Sätt i gång!” kom efter att vi såg att förra årets tema ”Öva!” fungerade så väl. Årets tema visar, liksom förra årets, på handlingskraft. Vi vill också skärpa budskapet en smula, visa att det inte är framgångsrikt att hela tiden skjuta på detta med att exempelvis skaffa sig en hemberedskap. Läget är allvarligt, som regeringen säger, inte minst det säkerhetspolitiska, men även utifrån konsekvenserna av klimatförändringarna. Vi kan inte vänta utan det är handling nu som gäller. </a:t>
            </a:r>
          </a:p>
          <a:p>
            <a:endParaRPr lang="sv-SE" dirty="0"/>
          </a:p>
          <a:p>
            <a:r>
              <a:rPr lang="sv-SE" dirty="0"/>
              <a:t>Temat är tänkt att kunna anpassas lokalt. Det går att sätta i gång med det man ser som mest angeläget. Vad vill just ni sätta i gång med? Vattenberedskap, trygghetspunkter eller skyddsrum? I skolan, på jobbet eller i bostadsområdet? </a:t>
            </a:r>
          </a:p>
          <a:p>
            <a:endParaRPr lang="sv-SE" dirty="0"/>
          </a:p>
          <a:p>
            <a:r>
              <a:rPr lang="sv-SE" dirty="0"/>
              <a:t>Vi hoppas och tror att temat känns inspirerande och MSB har hittills bara fått positiv respons, så även under denna presentation. </a:t>
            </a:r>
            <a:br>
              <a:rPr lang="sv-SE" dirty="0"/>
            </a:br>
            <a:br>
              <a:rPr lang="sv-SE" dirty="0"/>
            </a:br>
            <a:endParaRPr lang="sv-SE" dirty="0"/>
          </a:p>
        </p:txBody>
      </p:sp>
      <p:sp>
        <p:nvSpPr>
          <p:cNvPr id="4" name="Platshållare för bildnummer 3"/>
          <p:cNvSpPr>
            <a:spLocks noGrp="1"/>
          </p:cNvSpPr>
          <p:nvPr>
            <p:ph type="sldNum" sz="quarter" idx="5"/>
          </p:nvPr>
        </p:nvSpPr>
        <p:spPr/>
        <p:txBody>
          <a:bodyPr/>
          <a:lstStyle/>
          <a:p>
            <a:fld id="{9D0D0065-5D77-E742-BB01-EC043FF21A57}" type="slidenum">
              <a:rPr lang="sv-SE" smtClean="0"/>
              <a:t>7</a:t>
            </a:fld>
            <a:endParaRPr lang="sv-SE"/>
          </a:p>
        </p:txBody>
      </p:sp>
    </p:spTree>
    <p:extLst>
      <p:ext uri="{BB962C8B-B14F-4D97-AF65-F5344CB8AC3E}">
        <p14:creationId xmlns:p14="http://schemas.microsoft.com/office/powerpoint/2010/main" val="7705920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b="1" dirty="0" err="1"/>
              <a:t>Annonser</a:t>
            </a:r>
            <a:r>
              <a:rPr lang="en-GB" sz="1200" b="1" dirty="0"/>
              <a:t> </a:t>
            </a:r>
            <a:r>
              <a:rPr lang="en-GB" sz="1200" b="1" dirty="0" err="1"/>
              <a:t>och</a:t>
            </a:r>
            <a:r>
              <a:rPr lang="en-GB" sz="1200" b="1" dirty="0"/>
              <a:t> material</a:t>
            </a:r>
            <a:br>
              <a:rPr lang="en-GB" sz="1200" b="1" dirty="0"/>
            </a:br>
            <a:r>
              <a:rPr lang="en-GB" sz="1200" dirty="0"/>
              <a:t>Beredskapsveckan </a:t>
            </a:r>
            <a:r>
              <a:rPr lang="en-GB" sz="1200" dirty="0" err="1"/>
              <a:t>kommer</a:t>
            </a:r>
            <a:r>
              <a:rPr lang="en-GB" sz="1200" dirty="0"/>
              <a:t> </a:t>
            </a:r>
            <a:r>
              <a:rPr lang="en-GB" sz="1200" dirty="0" err="1"/>
              <a:t>att</a:t>
            </a:r>
            <a:r>
              <a:rPr lang="en-GB" sz="1200" dirty="0"/>
              <a:t> </a:t>
            </a:r>
            <a:r>
              <a:rPr lang="en-GB" sz="1200" dirty="0" err="1"/>
              <a:t>arbeta</a:t>
            </a:r>
            <a:r>
              <a:rPr lang="en-GB" sz="1200" dirty="0"/>
              <a:t> </a:t>
            </a:r>
            <a:r>
              <a:rPr lang="en-GB" sz="1200" dirty="0" err="1"/>
              <a:t>mindre</a:t>
            </a:r>
            <a:r>
              <a:rPr lang="en-GB" sz="1200" dirty="0"/>
              <a:t> med </a:t>
            </a:r>
            <a:r>
              <a:rPr lang="en-GB" sz="1200" dirty="0" err="1"/>
              <a:t>köpta</a:t>
            </a:r>
            <a:r>
              <a:rPr lang="en-GB" sz="1200" dirty="0"/>
              <a:t> </a:t>
            </a:r>
            <a:r>
              <a:rPr lang="en-GB" sz="1200" dirty="0" err="1"/>
              <a:t>annonser</a:t>
            </a:r>
            <a:r>
              <a:rPr lang="en-GB" sz="1200" dirty="0"/>
              <a:t> i </a:t>
            </a:r>
            <a:r>
              <a:rPr lang="en-GB" sz="1200" dirty="0" err="1"/>
              <a:t>år</a:t>
            </a:r>
            <a:r>
              <a:rPr lang="en-GB" sz="1200" dirty="0"/>
              <a:t>, </a:t>
            </a:r>
            <a:r>
              <a:rPr lang="en-GB" sz="1200" dirty="0" err="1"/>
              <a:t>vilket</a:t>
            </a:r>
            <a:r>
              <a:rPr lang="en-GB" sz="1200" dirty="0"/>
              <a:t> ligger i </a:t>
            </a:r>
            <a:r>
              <a:rPr lang="en-GB" sz="1200" dirty="0" err="1"/>
              <a:t>linje</a:t>
            </a:r>
            <a:r>
              <a:rPr lang="en-GB" sz="1200" dirty="0"/>
              <a:t> med </a:t>
            </a:r>
            <a:r>
              <a:rPr lang="en-GB" sz="1200" dirty="0" err="1"/>
              <a:t>vår</a:t>
            </a:r>
            <a:r>
              <a:rPr lang="en-GB" sz="1200" dirty="0"/>
              <a:t> </a:t>
            </a:r>
            <a:r>
              <a:rPr lang="en-GB" sz="1200" dirty="0" err="1"/>
              <a:t>demokratiska</a:t>
            </a:r>
            <a:r>
              <a:rPr lang="en-GB" sz="1200" dirty="0"/>
              <a:t> </a:t>
            </a:r>
            <a:r>
              <a:rPr lang="en-GB" sz="1200" dirty="0" err="1"/>
              <a:t>riskkommunikation</a:t>
            </a:r>
            <a:r>
              <a:rPr lang="en-GB" sz="1200" dirty="0"/>
              <a:t>. Vi </a:t>
            </a:r>
            <a:r>
              <a:rPr lang="en-GB" sz="1200" dirty="0" err="1"/>
              <a:t>återanvänder</a:t>
            </a:r>
            <a:r>
              <a:rPr lang="en-GB" sz="1200" dirty="0"/>
              <a:t> </a:t>
            </a:r>
            <a:r>
              <a:rPr lang="en-GB" sz="1200" dirty="0" err="1"/>
              <a:t>materialet</a:t>
            </a:r>
            <a:r>
              <a:rPr lang="en-GB" sz="1200" dirty="0"/>
              <a:t> “</a:t>
            </a:r>
            <a:r>
              <a:rPr lang="en-GB" sz="1200" dirty="0" err="1"/>
              <a:t>Sju</a:t>
            </a:r>
            <a:r>
              <a:rPr lang="en-GB" sz="1200" dirty="0"/>
              <a:t> </a:t>
            </a:r>
            <a:r>
              <a:rPr lang="en-GB" sz="1200" dirty="0" err="1"/>
              <a:t>dagar</a:t>
            </a:r>
            <a:r>
              <a:rPr lang="en-GB" sz="1200" dirty="0"/>
              <a:t>” </a:t>
            </a:r>
            <a:r>
              <a:rPr lang="en-GB" sz="1200" dirty="0" err="1"/>
              <a:t>från</a:t>
            </a:r>
            <a:r>
              <a:rPr lang="en-GB" sz="1200" dirty="0"/>
              <a:t> 2023, </a:t>
            </a:r>
            <a:r>
              <a:rPr lang="en-GB" sz="1200" dirty="0" err="1"/>
              <a:t>både</a:t>
            </a:r>
            <a:r>
              <a:rPr lang="en-GB" sz="1200" dirty="0"/>
              <a:t> i form </a:t>
            </a:r>
            <a:r>
              <a:rPr lang="en-GB" sz="1200" dirty="0" err="1"/>
              <a:t>av</a:t>
            </a:r>
            <a:r>
              <a:rPr lang="en-GB" sz="1200" dirty="0"/>
              <a:t> </a:t>
            </a:r>
            <a:r>
              <a:rPr lang="en-GB" sz="1200" dirty="0" err="1"/>
              <a:t>vikfolder</a:t>
            </a:r>
            <a:r>
              <a:rPr lang="en-GB" sz="1200" dirty="0"/>
              <a:t> </a:t>
            </a:r>
            <a:r>
              <a:rPr lang="en-GB" sz="1200" dirty="0" err="1"/>
              <a:t>och</a:t>
            </a:r>
            <a:r>
              <a:rPr lang="en-GB" sz="1200" dirty="0"/>
              <a:t> </a:t>
            </a:r>
            <a:r>
              <a:rPr lang="en-GB" sz="1200" dirty="0" err="1"/>
              <a:t>webbutbildningen</a:t>
            </a:r>
            <a:r>
              <a:rPr lang="en-GB" sz="1200" dirty="0"/>
              <a:t>. Vi ser </a:t>
            </a:r>
            <a:r>
              <a:rPr lang="en-GB" sz="1200" dirty="0" err="1"/>
              <a:t>att</a:t>
            </a:r>
            <a:r>
              <a:rPr lang="en-GB" sz="1200" dirty="0"/>
              <a:t> dessa </a:t>
            </a:r>
            <a:r>
              <a:rPr lang="en-GB" sz="1200" dirty="0" err="1"/>
              <a:t>är</a:t>
            </a:r>
            <a:r>
              <a:rPr lang="en-GB" sz="1200" dirty="0"/>
              <a:t> </a:t>
            </a:r>
            <a:r>
              <a:rPr lang="en-GB" sz="1200" dirty="0" err="1"/>
              <a:t>uppskattade</a:t>
            </a:r>
            <a:r>
              <a:rPr lang="en-GB" sz="1200" dirty="0"/>
              <a:t> </a:t>
            </a:r>
            <a:r>
              <a:rPr lang="en-GB" sz="1200" dirty="0" err="1"/>
              <a:t>och</a:t>
            </a:r>
            <a:r>
              <a:rPr lang="en-GB" sz="1200" dirty="0"/>
              <a:t> </a:t>
            </a:r>
            <a:r>
              <a:rPr lang="en-GB" sz="1200" dirty="0" err="1"/>
              <a:t>välanvända</a:t>
            </a:r>
            <a:r>
              <a:rPr lang="en-GB" sz="1200" dirty="0"/>
              <a:t>.</a:t>
            </a:r>
            <a:br>
              <a:rPr lang="en-GB" sz="1200" dirty="0"/>
            </a:br>
            <a:br>
              <a:rPr lang="en-GB" sz="1200" b="1" dirty="0"/>
            </a:br>
            <a:r>
              <a:rPr lang="en-GB" sz="1200" b="1" dirty="0"/>
              <a:t>Digitala </a:t>
            </a:r>
            <a:r>
              <a:rPr lang="en-GB" sz="1200" b="1" dirty="0" err="1"/>
              <a:t>kanaler</a:t>
            </a:r>
            <a:br>
              <a:rPr lang="en-GB" sz="1200" dirty="0"/>
            </a:br>
            <a:r>
              <a:rPr lang="en-GB" sz="1200" dirty="0"/>
              <a:t>MSB:s </a:t>
            </a:r>
            <a:r>
              <a:rPr lang="en-GB" sz="1200" dirty="0" err="1"/>
              <a:t>gör</a:t>
            </a:r>
            <a:r>
              <a:rPr lang="en-GB" sz="1200" dirty="0"/>
              <a:t> </a:t>
            </a:r>
            <a:r>
              <a:rPr lang="en-GB" sz="1200" dirty="0" err="1"/>
              <a:t>egna</a:t>
            </a:r>
            <a:r>
              <a:rPr lang="en-GB" sz="1200" dirty="0"/>
              <a:t> </a:t>
            </a:r>
            <a:r>
              <a:rPr lang="en-GB" sz="1200" dirty="0" err="1"/>
              <a:t>dagliga</a:t>
            </a:r>
            <a:r>
              <a:rPr lang="en-GB" sz="1200" dirty="0"/>
              <a:t> </a:t>
            </a:r>
            <a:r>
              <a:rPr lang="en-GB" sz="1200" dirty="0" err="1"/>
              <a:t>kommunikationsinsatser</a:t>
            </a:r>
            <a:r>
              <a:rPr lang="en-GB" sz="1200" dirty="0"/>
              <a:t> </a:t>
            </a:r>
            <a:r>
              <a:rPr lang="en-GB" sz="1200" dirty="0" err="1"/>
              <a:t>som</a:t>
            </a:r>
            <a:r>
              <a:rPr lang="en-GB" sz="1200" dirty="0"/>
              <a:t> </a:t>
            </a:r>
            <a:r>
              <a:rPr lang="en-GB" sz="1200" dirty="0" err="1"/>
              <a:t>följer</a:t>
            </a:r>
            <a:r>
              <a:rPr lang="en-GB" sz="1200" dirty="0"/>
              <a:t> </a:t>
            </a:r>
            <a:r>
              <a:rPr lang="en-GB" sz="1200" dirty="0" err="1"/>
              <a:t>övningsfoldern</a:t>
            </a:r>
            <a:r>
              <a:rPr lang="en-GB" sz="1200" dirty="0"/>
              <a:t> “</a:t>
            </a:r>
            <a:r>
              <a:rPr lang="en-GB" sz="1200" dirty="0" err="1"/>
              <a:t>Sju</a:t>
            </a:r>
            <a:r>
              <a:rPr lang="en-GB" sz="1200" dirty="0"/>
              <a:t> </a:t>
            </a:r>
            <a:r>
              <a:rPr lang="en-GB" sz="1200" dirty="0" err="1"/>
              <a:t>dagar</a:t>
            </a:r>
            <a:r>
              <a:rPr lang="en-GB" sz="1200" dirty="0"/>
              <a:t>”.</a:t>
            </a:r>
            <a:br>
              <a:rPr lang="en-GB" sz="1200" dirty="0"/>
            </a:br>
            <a:br>
              <a:rPr lang="en-GB" sz="1200" dirty="0"/>
            </a:br>
            <a:r>
              <a:rPr lang="en-GB" sz="1200" dirty="0" err="1"/>
              <a:t>Måndag</a:t>
            </a:r>
            <a:r>
              <a:rPr lang="en-GB" sz="1200" dirty="0"/>
              <a:t>: Kommunikation </a:t>
            </a:r>
            <a:br>
              <a:rPr lang="en-GB" sz="1200" dirty="0"/>
            </a:br>
            <a:r>
              <a:rPr lang="en-GB" sz="1200" dirty="0" err="1"/>
              <a:t>Tisdag</a:t>
            </a:r>
            <a:r>
              <a:rPr lang="en-GB" sz="1200" dirty="0"/>
              <a:t>: </a:t>
            </a:r>
            <a:r>
              <a:rPr lang="en-GB" sz="1200" dirty="0" err="1"/>
              <a:t>Vatten</a:t>
            </a:r>
            <a:br>
              <a:rPr lang="en-GB" sz="1200" dirty="0"/>
            </a:br>
            <a:r>
              <a:rPr lang="en-GB" sz="1200" dirty="0" err="1"/>
              <a:t>Onsdag</a:t>
            </a:r>
            <a:r>
              <a:rPr lang="en-GB" sz="1200" dirty="0"/>
              <a:t>: </a:t>
            </a:r>
            <a:r>
              <a:rPr lang="en-GB" sz="1200" dirty="0" err="1"/>
              <a:t>Värme</a:t>
            </a:r>
            <a:br>
              <a:rPr lang="en-GB" sz="1200" dirty="0"/>
            </a:br>
            <a:r>
              <a:rPr lang="en-GB" sz="1200" dirty="0" err="1"/>
              <a:t>Torsdag</a:t>
            </a:r>
            <a:r>
              <a:rPr lang="en-GB" sz="1200" dirty="0"/>
              <a:t>: Mat</a:t>
            </a:r>
            <a:br>
              <a:rPr lang="en-GB" sz="1200" dirty="0"/>
            </a:br>
            <a:r>
              <a:rPr lang="en-GB" sz="1200" dirty="0" err="1"/>
              <a:t>Fredag</a:t>
            </a:r>
            <a:r>
              <a:rPr lang="en-GB" sz="1200" dirty="0"/>
              <a:t>: </a:t>
            </a:r>
            <a:r>
              <a:rPr lang="en-GB" sz="1200" dirty="0" err="1"/>
              <a:t>Kontanter</a:t>
            </a:r>
            <a:br>
              <a:rPr lang="en-GB" sz="1200" dirty="0"/>
            </a:br>
            <a:r>
              <a:rPr lang="en-GB" sz="1200" dirty="0" err="1"/>
              <a:t>Lördag</a:t>
            </a:r>
            <a:r>
              <a:rPr lang="en-GB" sz="1200" dirty="0"/>
              <a:t>: </a:t>
            </a:r>
            <a:r>
              <a:rPr lang="en-GB" sz="1200" dirty="0" err="1"/>
              <a:t>Hjälpas</a:t>
            </a:r>
            <a:r>
              <a:rPr lang="en-GB" sz="1200" dirty="0"/>
              <a:t> </a:t>
            </a:r>
            <a:r>
              <a:rPr lang="en-GB" sz="1200" dirty="0" err="1"/>
              <a:t>åt</a:t>
            </a:r>
            <a:br>
              <a:rPr lang="en-GB" sz="1200" dirty="0"/>
            </a:br>
            <a:r>
              <a:rPr lang="en-GB" sz="1200" dirty="0" err="1"/>
              <a:t>Söndag</a:t>
            </a:r>
            <a:r>
              <a:rPr lang="en-GB" sz="1200" dirty="0"/>
              <a:t>: </a:t>
            </a:r>
            <a:r>
              <a:rPr lang="en-GB" sz="1200" dirty="0" err="1"/>
              <a:t>Sätt</a:t>
            </a:r>
            <a:r>
              <a:rPr lang="en-GB" sz="1200" dirty="0"/>
              <a:t> i </a:t>
            </a:r>
            <a:r>
              <a:rPr lang="en-GB" sz="1200" dirty="0" err="1"/>
              <a:t>gång</a:t>
            </a:r>
            <a:r>
              <a:rPr lang="en-GB" sz="1200" dirty="0"/>
              <a:t>!</a:t>
            </a:r>
            <a:br>
              <a:rPr lang="en-GB" sz="1200" dirty="0"/>
            </a:br>
            <a:endParaRPr lang="sv-SE" sz="1200" dirty="0">
              <a:effectLst/>
              <a:latin typeface="Calibri" panose="020F0502020204030204" pitchFamily="34" charset="0"/>
              <a:ea typeface="Times New Roman" panose="02020603050405020304" pitchFamily="18" charset="0"/>
            </a:endParaRPr>
          </a:p>
          <a:p>
            <a:r>
              <a:rPr lang="sv-SE" sz="1200" dirty="0">
                <a:effectLst/>
                <a:latin typeface="Calibri" panose="020F0502020204030204" pitchFamily="34" charset="0"/>
                <a:ea typeface="Times New Roman" panose="02020603050405020304" pitchFamily="18" charset="0"/>
              </a:rPr>
              <a:t>En kommun kan dela inläggen som de är, eller komplettera med lokal information, exempelvis: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effectLst/>
                <a:latin typeface="Calibri" panose="020F0502020204030204" pitchFamily="34" charset="0"/>
                <a:ea typeface="Times New Roman" panose="02020603050405020304" pitchFamily="18" charset="0"/>
              </a:rPr>
              <a:t>vilken frekvens den lokala P4-kanalen har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effectLst/>
                <a:latin typeface="Calibri" panose="020F0502020204030204" pitchFamily="34" charset="0"/>
                <a:ea typeface="Times New Roman" panose="02020603050405020304" pitchFamily="18" charset="0"/>
              </a:rPr>
              <a:t>var kommunens eventuella vattenhämtningsställen finns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effectLst/>
                <a:latin typeface="Calibri" panose="020F0502020204030204" pitchFamily="34" charset="0"/>
                <a:ea typeface="Times New Roman" panose="02020603050405020304" pitchFamily="18" charset="0"/>
              </a:rPr>
              <a:t>var det finns eventuella skyddsrum eller andra skyddade utrymmen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200" dirty="0">
                <a:effectLst/>
                <a:latin typeface="Calibri" panose="020F0502020204030204" pitchFamily="34" charset="0"/>
                <a:ea typeface="Times New Roman" panose="02020603050405020304" pitchFamily="18" charset="0"/>
              </a:rPr>
              <a:t>vilka lokalföreningar som finns att engagera sig i, eller vilka föreningar som håller hemberedskapsutbildningar</a:t>
            </a:r>
            <a:br>
              <a:rPr lang="en-GB" sz="1200" dirty="0"/>
            </a:br>
            <a:endParaRPr lang="en-GB" sz="1200" dirty="0"/>
          </a:p>
          <a:p>
            <a:r>
              <a:rPr lang="en-GB" sz="1200" b="1" dirty="0" err="1"/>
              <a:t>Ambassadörer</a:t>
            </a:r>
            <a:br>
              <a:rPr lang="en-GB" sz="1200" b="1" dirty="0"/>
            </a:br>
            <a:r>
              <a:rPr lang="en-GB" sz="1200" dirty="0"/>
              <a:t>MSB </a:t>
            </a:r>
            <a:r>
              <a:rPr lang="en-GB" sz="1200" dirty="0" err="1"/>
              <a:t>uppmuntrar</a:t>
            </a:r>
            <a:r>
              <a:rPr lang="en-GB" sz="1200" dirty="0"/>
              <a:t> </a:t>
            </a:r>
            <a:r>
              <a:rPr lang="en-GB" sz="1200" dirty="0" err="1"/>
              <a:t>aktöreratt</a:t>
            </a:r>
            <a:r>
              <a:rPr lang="en-GB" sz="1200" dirty="0"/>
              <a:t> </a:t>
            </a:r>
            <a:r>
              <a:rPr lang="en-GB" sz="1200" dirty="0" err="1"/>
              <a:t>använda</a:t>
            </a:r>
            <a:r>
              <a:rPr lang="en-GB" sz="1200" dirty="0"/>
              <a:t> </a:t>
            </a:r>
            <a:r>
              <a:rPr lang="en-GB" sz="1200" dirty="0" err="1"/>
              <a:t>lokala</a:t>
            </a:r>
            <a:r>
              <a:rPr lang="en-GB" sz="1200" dirty="0"/>
              <a:t> </a:t>
            </a:r>
            <a:r>
              <a:rPr lang="en-GB" sz="1200" dirty="0" err="1"/>
              <a:t>ambassadörer</a:t>
            </a:r>
            <a:r>
              <a:rPr lang="en-GB" sz="1200" dirty="0"/>
              <a:t>. Kanske </a:t>
            </a:r>
            <a:r>
              <a:rPr lang="en-GB" sz="1200" dirty="0" err="1"/>
              <a:t>är</a:t>
            </a:r>
            <a:r>
              <a:rPr lang="en-GB" sz="1200" dirty="0"/>
              <a:t> det </a:t>
            </a:r>
            <a:r>
              <a:rPr lang="en-GB" sz="1200" dirty="0" err="1"/>
              <a:t>lokala</a:t>
            </a:r>
            <a:r>
              <a:rPr lang="en-GB" sz="1200" dirty="0"/>
              <a:t> </a:t>
            </a:r>
            <a:r>
              <a:rPr lang="en-GB" sz="1200" dirty="0" err="1"/>
              <a:t>sportprofiler</a:t>
            </a:r>
            <a:r>
              <a:rPr lang="en-GB" sz="1200" dirty="0"/>
              <a:t>, </a:t>
            </a:r>
            <a:r>
              <a:rPr lang="en-GB" sz="1200" dirty="0" err="1"/>
              <a:t>kommunföreträdare</a:t>
            </a:r>
            <a:r>
              <a:rPr lang="en-GB" sz="1200" dirty="0"/>
              <a:t>, </a:t>
            </a:r>
            <a:r>
              <a:rPr lang="en-GB" sz="1200" dirty="0" err="1"/>
              <a:t>landshövdingen</a:t>
            </a:r>
            <a:r>
              <a:rPr lang="en-GB" sz="1200" dirty="0"/>
              <a:t> etc </a:t>
            </a:r>
            <a:r>
              <a:rPr lang="en-GB" sz="1200" dirty="0" err="1"/>
              <a:t>som</a:t>
            </a:r>
            <a:r>
              <a:rPr lang="en-GB" sz="1200" dirty="0"/>
              <a:t> </a:t>
            </a:r>
            <a:r>
              <a:rPr lang="en-GB" sz="1200" dirty="0" err="1"/>
              <a:t>kan</a:t>
            </a:r>
            <a:r>
              <a:rPr lang="en-GB" sz="1200" dirty="0"/>
              <a:t> </a:t>
            </a:r>
            <a:r>
              <a:rPr lang="en-GB" sz="1200" dirty="0" err="1"/>
              <a:t>hjälpa</a:t>
            </a:r>
            <a:r>
              <a:rPr lang="en-GB" sz="1200" dirty="0"/>
              <a:t> till </a:t>
            </a:r>
            <a:r>
              <a:rPr lang="en-GB" sz="1200" dirty="0" err="1"/>
              <a:t>att</a:t>
            </a:r>
            <a:r>
              <a:rPr lang="en-GB" sz="1200" dirty="0"/>
              <a:t> </a:t>
            </a:r>
            <a:r>
              <a:rPr lang="en-GB" sz="1200" dirty="0" err="1"/>
              <a:t>sätta</a:t>
            </a:r>
            <a:r>
              <a:rPr lang="en-GB" sz="1200" dirty="0"/>
              <a:t> i </a:t>
            </a:r>
            <a:r>
              <a:rPr lang="en-GB" sz="1200" dirty="0" err="1"/>
              <a:t>gång</a:t>
            </a:r>
            <a:r>
              <a:rPr lang="en-GB" sz="1200" dirty="0"/>
              <a:t>?</a:t>
            </a:r>
            <a:br>
              <a:rPr lang="en-GB" sz="1200" dirty="0"/>
            </a:br>
            <a:br>
              <a:rPr lang="en-GB" sz="1200" dirty="0"/>
            </a:br>
            <a:r>
              <a:rPr lang="en-GB" sz="1200" b="1" dirty="0"/>
              <a:t>Roll-up</a:t>
            </a:r>
            <a:br>
              <a:rPr lang="en-GB" sz="1200" dirty="0"/>
            </a:br>
            <a:r>
              <a:rPr lang="en-GB" sz="1200" dirty="0"/>
              <a:t>MSB tar </a:t>
            </a:r>
            <a:r>
              <a:rPr lang="en-GB" sz="1200" dirty="0" err="1"/>
              <a:t>fram</a:t>
            </a:r>
            <a:r>
              <a:rPr lang="en-GB" sz="1200" dirty="0"/>
              <a:t> </a:t>
            </a:r>
            <a:r>
              <a:rPr lang="en-GB" sz="1200" dirty="0" err="1"/>
              <a:t>tryckfil</a:t>
            </a:r>
            <a:r>
              <a:rPr lang="en-GB" sz="1200" dirty="0"/>
              <a:t> till roll-ups med </a:t>
            </a:r>
            <a:r>
              <a:rPr lang="en-GB" sz="1200" dirty="0" err="1"/>
              <a:t>budskapet</a:t>
            </a:r>
            <a:r>
              <a:rPr lang="en-GB" sz="1200" dirty="0"/>
              <a:t> “Du </a:t>
            </a:r>
            <a:r>
              <a:rPr lang="en-GB" sz="1200" dirty="0" err="1"/>
              <a:t>är</a:t>
            </a:r>
            <a:r>
              <a:rPr lang="en-GB" sz="1200" dirty="0"/>
              <a:t> </a:t>
            </a:r>
            <a:r>
              <a:rPr lang="en-GB" sz="1200" dirty="0" err="1"/>
              <a:t>en</a:t>
            </a:r>
            <a:r>
              <a:rPr lang="en-GB" sz="1200" dirty="0"/>
              <a:t> del </a:t>
            </a:r>
            <a:r>
              <a:rPr lang="en-GB" sz="1200" dirty="0" err="1"/>
              <a:t>av</a:t>
            </a:r>
            <a:r>
              <a:rPr lang="en-GB" sz="1200" dirty="0"/>
              <a:t> Sveriges beredskap” </a:t>
            </a:r>
            <a:r>
              <a:rPr lang="en-GB" sz="1200" dirty="0" err="1"/>
              <a:t>vilket</a:t>
            </a:r>
            <a:r>
              <a:rPr lang="en-GB" sz="1200" dirty="0"/>
              <a:t> </a:t>
            </a:r>
            <a:r>
              <a:rPr lang="en-GB" sz="1200" dirty="0" err="1"/>
              <a:t>har</a:t>
            </a:r>
            <a:r>
              <a:rPr lang="en-GB" sz="1200" dirty="0"/>
              <a:t> </a:t>
            </a:r>
            <a:r>
              <a:rPr lang="en-GB" sz="1200" dirty="0" err="1"/>
              <a:t>varit</a:t>
            </a:r>
            <a:r>
              <a:rPr lang="en-GB" sz="1200" dirty="0"/>
              <a:t> </a:t>
            </a:r>
            <a:r>
              <a:rPr lang="en-GB" sz="1200" dirty="0" err="1"/>
              <a:t>efterfrågat</a:t>
            </a:r>
            <a:r>
              <a:rPr lang="en-GB" sz="1200" dirty="0"/>
              <a:t>. På dessa </a:t>
            </a:r>
            <a:r>
              <a:rPr lang="en-GB" sz="1200" dirty="0" err="1"/>
              <a:t>kommer</a:t>
            </a:r>
            <a:r>
              <a:rPr lang="en-GB" sz="1200" dirty="0"/>
              <a:t> det </a:t>
            </a:r>
            <a:r>
              <a:rPr lang="en-GB" sz="1200" dirty="0" err="1"/>
              <a:t>gå</a:t>
            </a:r>
            <a:r>
              <a:rPr lang="en-GB" sz="1200" dirty="0"/>
              <a:t> </a:t>
            </a:r>
            <a:r>
              <a:rPr lang="en-GB" sz="1200" dirty="0" err="1"/>
              <a:t>att</a:t>
            </a:r>
            <a:r>
              <a:rPr lang="en-GB" sz="1200" dirty="0"/>
              <a:t> </a:t>
            </a:r>
            <a:r>
              <a:rPr lang="en-GB" sz="1200" dirty="0" err="1"/>
              <a:t>trycka</a:t>
            </a:r>
            <a:r>
              <a:rPr lang="en-GB" sz="1200" dirty="0"/>
              <a:t> </a:t>
            </a:r>
            <a:r>
              <a:rPr lang="en-GB" sz="1200" dirty="0" err="1"/>
              <a:t>kommunens</a:t>
            </a:r>
            <a:r>
              <a:rPr lang="en-GB" sz="1200" dirty="0"/>
              <a:t> </a:t>
            </a:r>
            <a:r>
              <a:rPr lang="en-GB" sz="1200" dirty="0" err="1"/>
              <a:t>logotyp</a:t>
            </a:r>
            <a:r>
              <a:rPr lang="en-GB" sz="1200" dirty="0"/>
              <a:t>, vid </a:t>
            </a:r>
            <a:r>
              <a:rPr lang="en-GB" sz="1200" dirty="0" err="1"/>
              <a:t>sidan</a:t>
            </a:r>
            <a:r>
              <a:rPr lang="en-GB" sz="1200" dirty="0"/>
              <a:t> </a:t>
            </a:r>
            <a:r>
              <a:rPr lang="en-GB" sz="1200" dirty="0" err="1"/>
              <a:t>av</a:t>
            </a:r>
            <a:r>
              <a:rPr lang="en-GB" sz="1200" dirty="0"/>
              <a:t> MSB:s. </a:t>
            </a:r>
            <a:br>
              <a:rPr lang="en-GB" sz="1200" dirty="0"/>
            </a:br>
            <a:endParaRPr lang="en-GB" sz="1200" dirty="0"/>
          </a:p>
          <a:p>
            <a:r>
              <a:rPr lang="en-GB" sz="1200" b="1" dirty="0" err="1"/>
              <a:t>Årets</a:t>
            </a:r>
            <a:r>
              <a:rPr lang="en-GB" sz="1200" b="1" dirty="0"/>
              <a:t> </a:t>
            </a:r>
            <a:r>
              <a:rPr lang="en-GB" sz="1200" b="1" dirty="0" err="1"/>
              <a:t>fokus-kommuner</a:t>
            </a:r>
            <a:endParaRPr lang="en-GB" b="1" dirty="0"/>
          </a:p>
          <a:p>
            <a:r>
              <a:rPr lang="en-GB" dirty="0"/>
              <a:t>Vi </a:t>
            </a:r>
            <a:r>
              <a:rPr lang="en-GB" dirty="0" err="1"/>
              <a:t>testar</a:t>
            </a:r>
            <a:r>
              <a:rPr lang="en-GB" dirty="0"/>
              <a:t> </a:t>
            </a:r>
            <a:r>
              <a:rPr lang="en-GB" dirty="0" err="1"/>
              <a:t>att</a:t>
            </a:r>
            <a:r>
              <a:rPr lang="en-GB" dirty="0"/>
              <a:t> </a:t>
            </a:r>
            <a:r>
              <a:rPr lang="en-GB" dirty="0" err="1"/>
              <a:t>utse</a:t>
            </a:r>
            <a:r>
              <a:rPr lang="en-GB" dirty="0"/>
              <a:t> </a:t>
            </a:r>
            <a:r>
              <a:rPr lang="en-GB" dirty="0" err="1"/>
              <a:t>ett</a:t>
            </a:r>
            <a:r>
              <a:rPr lang="en-GB" dirty="0"/>
              <a:t> par </a:t>
            </a:r>
            <a:r>
              <a:rPr lang="en-GB" dirty="0" err="1"/>
              <a:t>fokuskommuner</a:t>
            </a:r>
            <a:r>
              <a:rPr lang="en-GB" dirty="0"/>
              <a:t> </a:t>
            </a:r>
            <a:r>
              <a:rPr lang="en-GB" dirty="0" err="1"/>
              <a:t>för</a:t>
            </a:r>
            <a:r>
              <a:rPr lang="en-GB" dirty="0"/>
              <a:t> Beredskapsveckan, </a:t>
            </a:r>
            <a:r>
              <a:rPr lang="en-GB" dirty="0" err="1"/>
              <a:t>ungefär</a:t>
            </a:r>
            <a:r>
              <a:rPr lang="en-GB" dirty="0"/>
              <a:t> </a:t>
            </a:r>
            <a:r>
              <a:rPr lang="en-GB" dirty="0" err="1"/>
              <a:t>som</a:t>
            </a:r>
            <a:r>
              <a:rPr lang="en-GB" dirty="0"/>
              <a:t> </a:t>
            </a:r>
            <a:r>
              <a:rPr lang="en-GB" dirty="0" err="1"/>
              <a:t>Upplands</a:t>
            </a:r>
            <a:r>
              <a:rPr lang="en-GB" dirty="0"/>
              <a:t> Bro var 2023. Dessa </a:t>
            </a:r>
            <a:r>
              <a:rPr lang="en-GB" dirty="0" err="1"/>
              <a:t>får</a:t>
            </a:r>
            <a:r>
              <a:rPr lang="en-GB" dirty="0"/>
              <a:t> </a:t>
            </a:r>
            <a:r>
              <a:rPr lang="en-GB" dirty="0" err="1"/>
              <a:t>fungera</a:t>
            </a:r>
            <a:r>
              <a:rPr lang="en-GB" dirty="0"/>
              <a:t> </a:t>
            </a:r>
            <a:r>
              <a:rPr lang="en-GB" dirty="0" err="1"/>
              <a:t>som</a:t>
            </a:r>
            <a:r>
              <a:rPr lang="en-GB" dirty="0"/>
              <a:t> </a:t>
            </a:r>
            <a:r>
              <a:rPr lang="en-GB" dirty="0" err="1"/>
              <a:t>ett</a:t>
            </a:r>
            <a:r>
              <a:rPr lang="en-GB" dirty="0"/>
              <a:t> slags </a:t>
            </a:r>
            <a:r>
              <a:rPr lang="en-GB" dirty="0" err="1"/>
              <a:t>fanbärare</a:t>
            </a:r>
            <a:r>
              <a:rPr lang="en-GB" dirty="0"/>
              <a:t> </a:t>
            </a:r>
            <a:r>
              <a:rPr lang="en-GB" dirty="0" err="1"/>
              <a:t>och</a:t>
            </a:r>
            <a:r>
              <a:rPr lang="en-GB" dirty="0"/>
              <a:t> </a:t>
            </a:r>
            <a:r>
              <a:rPr lang="en-GB" dirty="0" err="1"/>
              <a:t>exempelkommuner</a:t>
            </a:r>
            <a:r>
              <a:rPr lang="en-GB" dirty="0"/>
              <a:t> </a:t>
            </a:r>
            <a:r>
              <a:rPr lang="en-GB" dirty="0" err="1"/>
              <a:t>för</a:t>
            </a:r>
            <a:r>
              <a:rPr lang="en-GB" dirty="0"/>
              <a:t> </a:t>
            </a:r>
            <a:r>
              <a:rPr lang="en-GB" dirty="0" err="1"/>
              <a:t>hela</a:t>
            </a:r>
            <a:r>
              <a:rPr lang="en-GB" dirty="0"/>
              <a:t> </a:t>
            </a:r>
            <a:r>
              <a:rPr lang="en-GB" dirty="0" err="1"/>
              <a:t>landets</a:t>
            </a:r>
            <a:r>
              <a:rPr lang="en-GB" dirty="0"/>
              <a:t> </a:t>
            </a:r>
            <a:r>
              <a:rPr lang="en-GB" dirty="0" err="1"/>
              <a:t>aktiviteter</a:t>
            </a:r>
            <a:r>
              <a:rPr lang="en-GB" dirty="0"/>
              <a:t> </a:t>
            </a:r>
            <a:r>
              <a:rPr lang="en-GB" dirty="0" err="1"/>
              <a:t>och</a:t>
            </a:r>
            <a:r>
              <a:rPr lang="en-GB" dirty="0"/>
              <a:t> </a:t>
            </a:r>
            <a:r>
              <a:rPr lang="en-GB" dirty="0" err="1"/>
              <a:t>engagemang</a:t>
            </a:r>
            <a:r>
              <a:rPr lang="en-GB" dirty="0"/>
              <a:t> under </a:t>
            </a:r>
            <a:r>
              <a:rPr lang="en-GB" dirty="0" err="1"/>
              <a:t>veckan</a:t>
            </a:r>
            <a:r>
              <a:rPr lang="en-GB" dirty="0"/>
              <a:t>. Det </a:t>
            </a:r>
            <a:r>
              <a:rPr lang="en-GB" dirty="0" err="1"/>
              <a:t>underlättar</a:t>
            </a:r>
            <a:r>
              <a:rPr lang="en-GB" dirty="0"/>
              <a:t> </a:t>
            </a:r>
            <a:r>
              <a:rPr lang="en-GB" dirty="0" err="1"/>
              <a:t>för</a:t>
            </a:r>
            <a:r>
              <a:rPr lang="en-GB" dirty="0"/>
              <a:t> media om </a:t>
            </a:r>
            <a:r>
              <a:rPr lang="en-GB" dirty="0" err="1"/>
              <a:t>större</a:t>
            </a:r>
            <a:r>
              <a:rPr lang="en-GB" dirty="0"/>
              <a:t> </a:t>
            </a:r>
            <a:r>
              <a:rPr lang="en-GB" dirty="0" err="1"/>
              <a:t>aktiviteter</a:t>
            </a:r>
            <a:r>
              <a:rPr lang="en-GB" dirty="0"/>
              <a:t> </a:t>
            </a:r>
            <a:r>
              <a:rPr lang="en-GB" dirty="0" err="1"/>
              <a:t>sker</a:t>
            </a:r>
            <a:r>
              <a:rPr lang="en-GB" dirty="0"/>
              <a:t> redan på </a:t>
            </a:r>
            <a:r>
              <a:rPr lang="en-GB" dirty="0" err="1"/>
              <a:t>måndagen</a:t>
            </a:r>
            <a:r>
              <a:rPr lang="en-GB" dirty="0"/>
              <a:t> den 23 </a:t>
            </a:r>
            <a:r>
              <a:rPr lang="en-GB" dirty="0" err="1"/>
              <a:t>september</a:t>
            </a:r>
            <a:r>
              <a:rPr lang="en-GB" dirty="0"/>
              <a:t>. </a:t>
            </a:r>
            <a:r>
              <a:rPr lang="en-GB" dirty="0" err="1"/>
              <a:t>Även</a:t>
            </a:r>
            <a:r>
              <a:rPr lang="en-GB" dirty="0"/>
              <a:t> </a:t>
            </a:r>
            <a:r>
              <a:rPr lang="en-GB" dirty="0" err="1"/>
              <a:t>företrädare</a:t>
            </a:r>
            <a:r>
              <a:rPr lang="en-GB" dirty="0"/>
              <a:t> </a:t>
            </a:r>
            <a:r>
              <a:rPr lang="en-GB" dirty="0" err="1"/>
              <a:t>för</a:t>
            </a:r>
            <a:r>
              <a:rPr lang="en-GB" dirty="0"/>
              <a:t> </a:t>
            </a:r>
            <a:r>
              <a:rPr lang="en-GB" dirty="0" err="1"/>
              <a:t>regering</a:t>
            </a:r>
            <a:r>
              <a:rPr lang="en-GB" dirty="0"/>
              <a:t>, MSB </a:t>
            </a:r>
            <a:r>
              <a:rPr lang="en-GB" dirty="0" err="1"/>
              <a:t>och</a:t>
            </a:r>
            <a:r>
              <a:rPr lang="en-GB" dirty="0"/>
              <a:t> </a:t>
            </a:r>
            <a:r>
              <a:rPr lang="en-GB" dirty="0" err="1"/>
              <a:t>utländska</a:t>
            </a:r>
            <a:r>
              <a:rPr lang="en-GB" dirty="0"/>
              <a:t> </a:t>
            </a:r>
            <a:r>
              <a:rPr lang="en-GB" dirty="0" err="1"/>
              <a:t>myndigheter</a:t>
            </a:r>
            <a:r>
              <a:rPr lang="en-GB" dirty="0"/>
              <a:t> </a:t>
            </a:r>
            <a:r>
              <a:rPr lang="en-GB" dirty="0" err="1"/>
              <a:t>kan</a:t>
            </a:r>
            <a:r>
              <a:rPr lang="en-GB" dirty="0"/>
              <a:t> </a:t>
            </a:r>
            <a:r>
              <a:rPr lang="en-GB" dirty="0" err="1"/>
              <a:t>beredas</a:t>
            </a:r>
            <a:r>
              <a:rPr lang="en-GB" dirty="0"/>
              <a:t> </a:t>
            </a:r>
            <a:r>
              <a:rPr lang="en-GB" dirty="0" err="1"/>
              <a:t>möjlighet</a:t>
            </a:r>
            <a:r>
              <a:rPr lang="en-GB" dirty="0"/>
              <a:t> </a:t>
            </a:r>
            <a:r>
              <a:rPr lang="en-GB" dirty="0" err="1"/>
              <a:t>att</a:t>
            </a:r>
            <a:r>
              <a:rPr lang="en-GB" dirty="0"/>
              <a:t> </a:t>
            </a:r>
            <a:r>
              <a:rPr lang="en-GB" dirty="0" err="1"/>
              <a:t>besöka</a:t>
            </a:r>
            <a:r>
              <a:rPr lang="en-GB" dirty="0"/>
              <a:t> </a:t>
            </a:r>
            <a:r>
              <a:rPr lang="en-GB" dirty="0" err="1"/>
              <a:t>fokuskommunerna</a:t>
            </a:r>
            <a:r>
              <a:rPr lang="en-GB" dirty="0"/>
              <a:t>. </a:t>
            </a:r>
            <a:r>
              <a:rPr lang="en-GB" dirty="0" err="1"/>
              <a:t>Idén</a:t>
            </a:r>
            <a:r>
              <a:rPr lang="en-GB" dirty="0"/>
              <a:t> tar </a:t>
            </a:r>
            <a:r>
              <a:rPr lang="en-GB" dirty="0" err="1"/>
              <a:t>avstamp</a:t>
            </a:r>
            <a:r>
              <a:rPr lang="en-GB" dirty="0"/>
              <a:t> i </a:t>
            </a:r>
            <a:r>
              <a:rPr lang="en-GB" dirty="0" err="1"/>
              <a:t>år</a:t>
            </a:r>
            <a:r>
              <a:rPr lang="en-GB" dirty="0"/>
              <a:t> men vi ser </a:t>
            </a:r>
            <a:r>
              <a:rPr lang="en-GB" dirty="0" err="1"/>
              <a:t>att</a:t>
            </a:r>
            <a:r>
              <a:rPr lang="en-GB" dirty="0"/>
              <a:t> </a:t>
            </a:r>
            <a:r>
              <a:rPr lang="en-GB" dirty="0" err="1"/>
              <a:t>satsningen</a:t>
            </a:r>
            <a:r>
              <a:rPr lang="en-GB" dirty="0"/>
              <a:t> </a:t>
            </a:r>
            <a:r>
              <a:rPr lang="en-GB" dirty="0" err="1"/>
              <a:t>kommer</a:t>
            </a:r>
            <a:r>
              <a:rPr lang="en-GB" dirty="0"/>
              <a:t> </a:t>
            </a:r>
            <a:r>
              <a:rPr lang="en-GB" dirty="0" err="1"/>
              <a:t>att</a:t>
            </a:r>
            <a:r>
              <a:rPr lang="en-GB" dirty="0"/>
              <a:t> </a:t>
            </a:r>
            <a:r>
              <a:rPr lang="en-GB" dirty="0" err="1"/>
              <a:t>utvecklas</a:t>
            </a:r>
            <a:r>
              <a:rPr lang="en-GB" dirty="0"/>
              <a:t> de </a:t>
            </a:r>
            <a:r>
              <a:rPr lang="en-GB" dirty="0" err="1"/>
              <a:t>närmaste</a:t>
            </a:r>
            <a:r>
              <a:rPr lang="en-GB" dirty="0"/>
              <a:t> </a:t>
            </a:r>
            <a:r>
              <a:rPr lang="en-GB" dirty="0" err="1"/>
              <a:t>åren</a:t>
            </a:r>
            <a:r>
              <a:rPr lang="en-GB" dirty="0"/>
              <a:t>, med </a:t>
            </a:r>
            <a:r>
              <a:rPr lang="en-GB" dirty="0" err="1"/>
              <a:t>stöd</a:t>
            </a:r>
            <a:r>
              <a:rPr lang="en-GB" dirty="0"/>
              <a:t> </a:t>
            </a:r>
            <a:r>
              <a:rPr lang="en-GB" dirty="0" err="1"/>
              <a:t>av</a:t>
            </a:r>
            <a:r>
              <a:rPr lang="en-GB" dirty="0"/>
              <a:t> er.</a:t>
            </a:r>
            <a:br>
              <a:rPr lang="en-GB" dirty="0"/>
            </a:br>
            <a:endParaRPr lang="en-GB" dirty="0"/>
          </a:p>
        </p:txBody>
      </p:sp>
      <p:sp>
        <p:nvSpPr>
          <p:cNvPr id="4" name="Platshållare för bildnummer 3"/>
          <p:cNvSpPr>
            <a:spLocks noGrp="1"/>
          </p:cNvSpPr>
          <p:nvPr>
            <p:ph type="sldNum" sz="quarter" idx="5"/>
          </p:nvPr>
        </p:nvSpPr>
        <p:spPr/>
        <p:txBody>
          <a:bodyPr/>
          <a:lstStyle/>
          <a:p>
            <a:fld id="{9D0D0065-5D77-E742-BB01-EC043FF21A57}" type="slidenum">
              <a:rPr lang="sv-SE" smtClean="0"/>
              <a:t>8</a:t>
            </a:fld>
            <a:endParaRPr lang="sv-SE"/>
          </a:p>
        </p:txBody>
      </p:sp>
    </p:spTree>
    <p:extLst>
      <p:ext uri="{BB962C8B-B14F-4D97-AF65-F5344CB8AC3E}">
        <p14:creationId xmlns:p14="http://schemas.microsoft.com/office/powerpoint/2010/main" val="654675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800" b="1" dirty="0">
                <a:ea typeface="Times New Roman" panose="02020603050405020304" pitchFamily="18" charset="0"/>
              </a:rPr>
              <a:t>Nyhet: Beredskapstips för hushållen varje månad </a:t>
            </a:r>
            <a:br>
              <a:rPr lang="sv-SE" sz="1800" b="1" dirty="0">
                <a:ea typeface="Times New Roman" panose="02020603050405020304" pitchFamily="18" charset="0"/>
              </a:rPr>
            </a:br>
            <a:r>
              <a:rPr lang="sv-SE" sz="1800" b="0" dirty="0">
                <a:ea typeface="Times New Roman" panose="02020603050405020304" pitchFamily="18" charset="0"/>
              </a:rPr>
              <a:t>Satsningen är en del i vår ambition att bidra till en beredskapskultur. </a:t>
            </a:r>
            <a:r>
              <a:rPr lang="sv-SE" sz="1800" dirty="0">
                <a:effectLst/>
                <a:latin typeface="Calibri" panose="020F0502020204030204" pitchFamily="34" charset="0"/>
                <a:ea typeface="Times New Roman" panose="02020603050405020304" pitchFamily="18" charset="0"/>
              </a:rPr>
              <a:t>Ett enkelt koncept där MSB lyfter ett beredskapstema per månad i sociala medier för att påminna människor om vikten av en god beredskap och att den behöver byggas i ett normalläge. Vi behöver er hjälp med att sprida budskapen och vi kommer att ta fram förslag på aktiviteter som ni kan göra för att konkretisera temat och nå ut till era invånare.</a:t>
            </a:r>
          </a:p>
          <a:p>
            <a:endParaRPr lang="sv-SE" sz="1800" dirty="0">
              <a:effectLst/>
              <a:latin typeface="Calibri" panose="020F0502020204030204" pitchFamily="34" charset="0"/>
              <a:ea typeface="Times New Roman" panose="02020603050405020304" pitchFamily="18" charset="0"/>
            </a:endParaRPr>
          </a:p>
          <a:p>
            <a:r>
              <a:rPr lang="sv-SE" sz="1800" dirty="0">
                <a:effectLst/>
                <a:latin typeface="Calibri" panose="020F0502020204030204" pitchFamily="34" charset="0"/>
                <a:ea typeface="Times New Roman" panose="02020603050405020304" pitchFamily="18" charset="0"/>
              </a:rPr>
              <a:t>Exempel: </a:t>
            </a:r>
            <a:br>
              <a:rPr lang="sv-SE" sz="1800" dirty="0">
                <a:effectLst/>
                <a:latin typeface="Calibri" panose="020F0502020204030204" pitchFamily="34" charset="0"/>
                <a:ea typeface="Times New Roman" panose="02020603050405020304" pitchFamily="18" charset="0"/>
              </a:rPr>
            </a:br>
            <a:r>
              <a:rPr lang="sv-SE" sz="1800" dirty="0">
                <a:effectLst/>
                <a:latin typeface="Calibri" panose="020F0502020204030204" pitchFamily="34" charset="0"/>
                <a:ea typeface="Times New Roman" panose="02020603050405020304" pitchFamily="18" charset="0"/>
              </a:rPr>
              <a:t>MSB:s inlägg beskriver befolkningsskydd övergripande. En kommun kan dela inläggen rakt av, eller komplettera med lokal information och anpassade aktiviteter, exempelvis:</a:t>
            </a:r>
          </a:p>
          <a:p>
            <a:endParaRPr lang="sv-SE" sz="1800" dirty="0">
              <a:effectLst/>
              <a:latin typeface="Calibri" panose="020F0502020204030204" pitchFamily="34" charset="0"/>
              <a:ea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800" dirty="0">
                <a:effectLst/>
                <a:latin typeface="Calibri" panose="020F0502020204030204" pitchFamily="34" charset="0"/>
                <a:ea typeface="Times New Roman" panose="02020603050405020304" pitchFamily="18" charset="0"/>
              </a:rPr>
              <a:t>Något om kommunens eventuella trygghetspunkter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800" dirty="0">
                <a:effectLst/>
                <a:latin typeface="Calibri" panose="020F0502020204030204" pitchFamily="34" charset="0"/>
                <a:ea typeface="Times New Roman" panose="02020603050405020304" pitchFamily="18" charset="0"/>
              </a:rPr>
              <a:t>var det finns eventuella skyddsrum eller andra skyddade utrymmen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800" dirty="0">
                <a:effectLst/>
                <a:latin typeface="Calibri" panose="020F0502020204030204" pitchFamily="34" charset="0"/>
                <a:ea typeface="Times New Roman" panose="02020603050405020304" pitchFamily="18" charset="0"/>
              </a:rPr>
              <a:t>vilken frekvens den lokala P4-kanalen har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sz="1800" dirty="0">
                <a:effectLst/>
                <a:latin typeface="Calibri" panose="020F0502020204030204" pitchFamily="34" charset="0"/>
                <a:ea typeface="Times New Roman" panose="02020603050405020304" pitchFamily="18" charset="0"/>
              </a:rPr>
              <a:t>vilka lokalföreningar som finns att engagera sig i, eller som håller utbildningar.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sz="1800" dirty="0">
              <a:effectLst/>
              <a:latin typeface="Calibri" panose="020F0502020204030204" pitchFamily="34"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sz="1800" dirty="0">
                <a:effectLst/>
                <a:latin typeface="Calibri" panose="020F0502020204030204" pitchFamily="34" charset="0"/>
                <a:ea typeface="Times New Roman" panose="02020603050405020304" pitchFamily="18" charset="0"/>
              </a:rPr>
              <a:t>Hela årets inlägg ska finnas i förväg på msb.se/beredskapsveckan för att underlätta en god framförhållning. </a:t>
            </a:r>
            <a:br>
              <a:rPr lang="sv-SE" sz="1800" dirty="0">
                <a:effectLst/>
                <a:latin typeface="Calibri" panose="020F0502020204030204" pitchFamily="34" charset="0"/>
                <a:ea typeface="Times New Roman" panose="02020603050405020304" pitchFamily="18" charset="0"/>
              </a:rPr>
            </a:br>
            <a:br>
              <a:rPr lang="sv-SE" sz="1800" dirty="0">
                <a:effectLst/>
                <a:latin typeface="Calibri" panose="020F0502020204030204" pitchFamily="34" charset="0"/>
                <a:ea typeface="Times New Roman" panose="02020603050405020304" pitchFamily="18" charset="0"/>
              </a:rPr>
            </a:br>
            <a:br>
              <a:rPr lang="sv-SE" sz="1800" dirty="0">
                <a:effectLst/>
                <a:latin typeface="Calibri" panose="020F0502020204030204" pitchFamily="34" charset="0"/>
                <a:ea typeface="Times New Roman" panose="02020603050405020304" pitchFamily="18" charset="0"/>
              </a:rPr>
            </a:br>
            <a:br>
              <a:rPr lang="sv-SE" sz="1800" dirty="0">
                <a:effectLst/>
                <a:latin typeface="Calibri" panose="020F0502020204030204" pitchFamily="34" charset="0"/>
                <a:ea typeface="Times New Roman" panose="02020603050405020304" pitchFamily="18" charset="0"/>
              </a:rPr>
            </a:br>
            <a:endParaRPr lang="sv-SE" dirty="0"/>
          </a:p>
        </p:txBody>
      </p:sp>
      <p:sp>
        <p:nvSpPr>
          <p:cNvPr id="4" name="Platshållare för bildnummer 3"/>
          <p:cNvSpPr>
            <a:spLocks noGrp="1"/>
          </p:cNvSpPr>
          <p:nvPr>
            <p:ph type="sldNum" sz="quarter" idx="5"/>
          </p:nvPr>
        </p:nvSpPr>
        <p:spPr/>
        <p:txBody>
          <a:bodyPr/>
          <a:lstStyle/>
          <a:p>
            <a:fld id="{9D0D0065-5D77-E742-BB01-EC043FF21A57}" type="slidenum">
              <a:rPr lang="sv-SE" smtClean="0"/>
              <a:t>9</a:t>
            </a:fld>
            <a:endParaRPr lang="sv-SE"/>
          </a:p>
        </p:txBody>
      </p:sp>
    </p:spTree>
    <p:extLst>
      <p:ext uri="{BB962C8B-B14F-4D97-AF65-F5344CB8AC3E}">
        <p14:creationId xmlns:p14="http://schemas.microsoft.com/office/powerpoint/2010/main" val="26315501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slideMaster" Target="../slideMasters/slideMaster1.xml"/><Relationship Id="rId4" Type="http://schemas.openxmlformats.org/officeDocument/2006/relationships/tags" Target="../tags/tag38.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1.xml"/><Relationship Id="rId2" Type="http://schemas.openxmlformats.org/officeDocument/2006/relationships/tags" Target="../tags/tag40.xml"/><Relationship Id="rId1" Type="http://schemas.openxmlformats.org/officeDocument/2006/relationships/tags" Target="../tags/tag39.xml"/><Relationship Id="rId5" Type="http://schemas.openxmlformats.org/officeDocument/2006/relationships/image" Target="../media/image3.png"/><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image" Target="../media/image3.png"/><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6.xml"/><Relationship Id="rId1" Type="http://schemas.openxmlformats.org/officeDocument/2006/relationships/tags" Target="../tags/tag45.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3.png"/><Relationship Id="rId5" Type="http://schemas.openxmlformats.org/officeDocument/2006/relationships/slideMaster" Target="../slideMasters/slideMaster1.xml"/><Relationship Id="rId4" Type="http://schemas.openxmlformats.org/officeDocument/2006/relationships/tags" Target="../tags/tag50.xml"/></Relationships>
</file>

<file path=ppt/slideLayouts/_rels/slideLayout16.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2.png"/><Relationship Id="rId5" Type="http://schemas.openxmlformats.org/officeDocument/2006/relationships/slideMaster" Target="../slideMasters/slideMaster1.xml"/><Relationship Id="rId4" Type="http://schemas.openxmlformats.org/officeDocument/2006/relationships/tags" Target="../tags/tag57.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2.png"/><Relationship Id="rId5" Type="http://schemas.openxmlformats.org/officeDocument/2006/relationships/slideMaster" Target="../slideMasters/slideMaster1.xml"/><Relationship Id="rId4" Type="http://schemas.openxmlformats.org/officeDocument/2006/relationships/tags" Target="../tags/tag61.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tags" Target="../tags/tag62.xml"/><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4"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tags" Target="../tags/tag65.xml"/><Relationship Id="rId4"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tags" Target="../tags/tag68.xml"/><Relationship Id="rId4"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5.xml"/><Relationship Id="rId1" Type="http://schemas.openxmlformats.org/officeDocument/2006/relationships/tags" Target="../tags/tag74.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78.xml"/><Relationship Id="rId2" Type="http://schemas.openxmlformats.org/officeDocument/2006/relationships/tags" Target="../tags/tag77.xml"/><Relationship Id="rId1" Type="http://schemas.openxmlformats.org/officeDocument/2006/relationships/tags" Target="../tags/tag76.xml"/><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0.xml"/><Relationship Id="rId1" Type="http://schemas.openxmlformats.org/officeDocument/2006/relationships/tags" Target="../tags/tag79.xml"/><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 Id="rId5" Type="http://schemas.openxmlformats.org/officeDocument/2006/relationships/slideMaster" Target="../slideMasters/slideMaster1.xml"/><Relationship Id="rId4" Type="http://schemas.openxmlformats.org/officeDocument/2006/relationships/tags" Target="../tags/tag84.xml"/></Relationships>
</file>

<file path=ppt/slideLayouts/_rels/slideLayout27.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 Id="rId4"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tags" Target="../tags/tag90.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slideMaster" Target="../slideMasters/slideMaster1.xml"/><Relationship Id="rId5" Type="http://schemas.openxmlformats.org/officeDocument/2006/relationships/tags" Target="../tags/tag92.xml"/><Relationship Id="rId4" Type="http://schemas.openxmlformats.org/officeDocument/2006/relationships/tags" Target="../tags/tag91.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95.xml"/><Relationship Id="rId2" Type="http://schemas.openxmlformats.org/officeDocument/2006/relationships/tags" Target="../tags/tag94.xml"/><Relationship Id="rId1" Type="http://schemas.openxmlformats.org/officeDocument/2006/relationships/tags" Target="../tags/tag93.xml"/><Relationship Id="rId5" Type="http://schemas.openxmlformats.org/officeDocument/2006/relationships/slideMaster" Target="../slideMasters/slideMaster1.xml"/><Relationship Id="rId4" Type="http://schemas.openxmlformats.org/officeDocument/2006/relationships/tags" Target="../tags/tag96.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4"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4"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slideMaster" Target="../slideMasters/slideMaster1.xml"/><Relationship Id="rId5" Type="http://schemas.openxmlformats.org/officeDocument/2006/relationships/tags" Target="../tags/tag104.xml"/><Relationship Id="rId4" Type="http://schemas.openxmlformats.org/officeDocument/2006/relationships/tags" Target="../tags/tag103.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07.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image" Target="../media/image3.png"/><Relationship Id="rId5" Type="http://schemas.openxmlformats.org/officeDocument/2006/relationships/slideMaster" Target="../slideMasters/slideMaster1.xml"/><Relationship Id="rId4" Type="http://schemas.openxmlformats.org/officeDocument/2006/relationships/tags" Target="../tags/tag108.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tags" Target="../tags/tag109.xml"/><Relationship Id="rId5" Type="http://schemas.openxmlformats.org/officeDocument/2006/relationships/image" Target="../media/image3.png"/><Relationship Id="rId4"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114.xml"/><Relationship Id="rId7" Type="http://schemas.openxmlformats.org/officeDocument/2006/relationships/image" Target="../media/image3.png"/><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slideMaster" Target="../slideMasters/slideMaster1.xml"/><Relationship Id="rId5" Type="http://schemas.openxmlformats.org/officeDocument/2006/relationships/tags" Target="../tags/tag116.xml"/><Relationship Id="rId4" Type="http://schemas.openxmlformats.org/officeDocument/2006/relationships/tags" Target="../tags/tag115.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ags" Target="../tags/tag117.xml"/><Relationship Id="rId5" Type="http://schemas.openxmlformats.org/officeDocument/2006/relationships/slideMaster" Target="../slideMasters/slideMaster1.xml"/><Relationship Id="rId4" Type="http://schemas.openxmlformats.org/officeDocument/2006/relationships/tags" Target="../tags/tag120.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tags" Target="../tags/tag121.xml"/><Relationship Id="rId4"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126.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slideMaster" Target="../slideMasters/slideMaster1.xml"/><Relationship Id="rId5" Type="http://schemas.openxmlformats.org/officeDocument/2006/relationships/tags" Target="../tags/tag128.xml"/><Relationship Id="rId4" Type="http://schemas.openxmlformats.org/officeDocument/2006/relationships/tags" Target="../tags/tag127.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131.xml"/><Relationship Id="rId2" Type="http://schemas.openxmlformats.org/officeDocument/2006/relationships/tags" Target="../tags/tag130.xml"/><Relationship Id="rId1" Type="http://schemas.openxmlformats.org/officeDocument/2006/relationships/tags" Target="../tags/tag129.xml"/><Relationship Id="rId5" Type="http://schemas.openxmlformats.org/officeDocument/2006/relationships/slideMaster" Target="../slideMasters/slideMaster1.xml"/><Relationship Id="rId4" Type="http://schemas.openxmlformats.org/officeDocument/2006/relationships/tags" Target="../tags/tag132.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tags" Target="../tags/tag133.xml"/><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slideMaster" Target="../slideMasters/slideMaster1.xml"/><Relationship Id="rId4" Type="http://schemas.openxmlformats.org/officeDocument/2006/relationships/tags" Target="../tags/tag19.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tags" Target="../tags/tag136.xml"/><Relationship Id="rId6" Type="http://schemas.openxmlformats.org/officeDocument/2006/relationships/slideMaster" Target="../slideMasters/slideMaster1.xml"/><Relationship Id="rId5" Type="http://schemas.openxmlformats.org/officeDocument/2006/relationships/tags" Target="../tags/tag140.xml"/><Relationship Id="rId4" Type="http://schemas.openxmlformats.org/officeDocument/2006/relationships/tags" Target="../tags/tag139.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143.xml"/><Relationship Id="rId7" Type="http://schemas.openxmlformats.org/officeDocument/2006/relationships/image" Target="../media/image3.png"/><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slideMaster" Target="../slideMasters/slideMaster1.xml"/><Relationship Id="rId5" Type="http://schemas.openxmlformats.org/officeDocument/2006/relationships/tags" Target="../tags/tag145.xml"/><Relationship Id="rId4" Type="http://schemas.openxmlformats.org/officeDocument/2006/relationships/tags" Target="../tags/tag144.xml"/></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tags" Target="../tags/tag20.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slideMaster" Target="../slideMasters/slideMaster1.xml"/><Relationship Id="rId4" Type="http://schemas.openxmlformats.org/officeDocument/2006/relationships/tags" Target="../tags/tag26.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29.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tags" Target="../tags/tag30.xml"/><Relationship Id="rId4"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bg>
      <p:bgPr>
        <a:solidFill>
          <a:srgbClr val="E4E4E1"/>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DC31ADF9-861B-45D2-8503-265750D849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flipV="1">
            <a:off x="0" y="3799155"/>
            <a:ext cx="7802235" cy="3068046"/>
          </a:xfrm>
          <a:prstGeom prst="rect">
            <a:avLst/>
          </a:prstGeom>
        </p:spPr>
      </p:pic>
      <p:sp>
        <p:nvSpPr>
          <p:cNvPr id="2" name="Rubrik 1">
            <a:extLst>
              <a:ext uri="{FF2B5EF4-FFF2-40B4-BE49-F238E27FC236}">
                <a16:creationId xmlns:a16="http://schemas.microsoft.com/office/drawing/2014/main" id="{EBE1865B-0552-40AF-8E28-A27FB0A9BD3F}"/>
              </a:ext>
            </a:extLst>
          </p:cNvPr>
          <p:cNvSpPr>
            <a:spLocks noGrp="1"/>
          </p:cNvSpPr>
          <p:nvPr>
            <p:ph type="ctrTitle" hasCustomPrompt="1"/>
            <p:custDataLst>
              <p:tags r:id="rId1"/>
            </p:custDataLst>
          </p:nvPr>
        </p:nvSpPr>
        <p:spPr>
          <a:xfrm>
            <a:off x="1774800" y="1368000"/>
            <a:ext cx="8582400" cy="1185077"/>
          </a:xfrm>
        </p:spPr>
        <p:txBody>
          <a:bodyPr anchor="b">
            <a:noAutofit/>
          </a:bodyPr>
          <a:lstStyle>
            <a:lvl1pPr algn="l">
              <a:defRPr sz="4000">
                <a:solidFill>
                  <a:srgbClr val="000000"/>
                </a:solidFill>
              </a:defRPr>
            </a:lvl1pPr>
          </a:lstStyle>
          <a:p>
            <a:r>
              <a:rPr lang="sv-SE" dirty="0"/>
              <a:t>Klicka här för att skriva rubrik </a:t>
            </a:r>
          </a:p>
        </p:txBody>
      </p:sp>
      <p:sp>
        <p:nvSpPr>
          <p:cNvPr id="3" name="Underrubrik 2">
            <a:extLst>
              <a:ext uri="{FF2B5EF4-FFF2-40B4-BE49-F238E27FC236}">
                <a16:creationId xmlns:a16="http://schemas.microsoft.com/office/drawing/2014/main" id="{299A9531-F5BA-4E5C-BE21-C657CBE8E529}"/>
              </a:ext>
            </a:extLst>
          </p:cNvPr>
          <p:cNvSpPr>
            <a:spLocks noGrp="1"/>
          </p:cNvSpPr>
          <p:nvPr>
            <p:ph type="subTitle" idx="1"/>
            <p:custDataLst>
              <p:tags r:id="rId2"/>
            </p:custDataLst>
          </p:nvPr>
        </p:nvSpPr>
        <p:spPr>
          <a:xfrm>
            <a:off x="1774800" y="2627491"/>
            <a:ext cx="8582400" cy="760640"/>
          </a:xfrm>
        </p:spPr>
        <p:txBody>
          <a:bodyPr/>
          <a:lstStyle>
            <a:lvl1pPr marL="0" indent="0" algn="l">
              <a:buNone/>
              <a:defRPr sz="24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pic>
        <p:nvPicPr>
          <p:cNvPr id="4" name="Bildobjekt 3" descr="MSB Logotyp">
            <a:extLst>
              <a:ext uri="{FF2B5EF4-FFF2-40B4-BE49-F238E27FC236}">
                <a16:creationId xmlns:a16="http://schemas.microsoft.com/office/drawing/2014/main" id="{C994DFFA-DF5D-4F3A-BF33-218A48784C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83024" y="6123904"/>
            <a:ext cx="1287889" cy="571294"/>
          </a:xfrm>
          <a:prstGeom prst="rect">
            <a:avLst/>
          </a:prstGeom>
        </p:spPr>
      </p:pic>
      <p:sp>
        <p:nvSpPr>
          <p:cNvPr id="5" name="Rektangel 4" descr="TagShapePrint">
            <a:extLst>
              <a:ext uri="{FF2B5EF4-FFF2-40B4-BE49-F238E27FC236}">
                <a16:creationId xmlns:a16="http://schemas.microsoft.com/office/drawing/2014/main" id="{6652D206-1067-47B6-8FFE-1C2342F8F178}"/>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147230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Grå, endast rubrik">
    <p:bg>
      <p:bgPr>
        <a:solidFill>
          <a:srgbClr val="E4E4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000000"/>
                </a:solidFill>
              </a:defRPr>
            </a:lvl1pPr>
          </a:lstStyle>
          <a:p>
            <a:r>
              <a:rPr lang="sv-SE"/>
              <a:t>Klicka här för att ändra mall för rubrikformat</a:t>
            </a:r>
          </a:p>
        </p:txBody>
      </p:sp>
      <p:sp>
        <p:nvSpPr>
          <p:cNvPr id="3" name="Rektangel 2" descr="TagShapePrint">
            <a:extLst>
              <a:ext uri="{FF2B5EF4-FFF2-40B4-BE49-F238E27FC236}">
                <a16:creationId xmlns:a16="http://schemas.microsoft.com/office/drawing/2014/main" id="{E8CE1D95-F632-4AF3-8B7F-A875F814B83A}"/>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41305642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Grå, foto med text">
    <p:bg>
      <p:bgPr>
        <a:solidFill>
          <a:srgbClr val="E4E4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rgbClr val="000000"/>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0" y="0"/>
            <a:ext cx="6096000"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ktangel 3" descr="TagShapePrint">
            <a:extLst>
              <a:ext uri="{FF2B5EF4-FFF2-40B4-BE49-F238E27FC236}">
                <a16:creationId xmlns:a16="http://schemas.microsoft.com/office/drawing/2014/main" id="{07E4A293-52A1-4578-AC06-C2932B1885E0}"/>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607417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Mörkgrå, rubrik och innehåll">
    <p:bg>
      <p:bgPr>
        <a:solidFill>
          <a:srgbClr val="4A494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FFFFFF"/>
                </a:solidFill>
              </a:defRPr>
            </a:lvl1p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7" name="Rektangel 6" descr="TagShapePrint">
            <a:extLst>
              <a:ext uri="{FF2B5EF4-FFF2-40B4-BE49-F238E27FC236}">
                <a16:creationId xmlns:a16="http://schemas.microsoft.com/office/drawing/2014/main" id="{7D6F2A64-194C-49DE-98E8-41A62AD1FAC7}"/>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9" name="Bildobjekt 8" descr="MSB Logotyp vit">
            <a:extLst>
              <a:ext uri="{FF2B5EF4-FFF2-40B4-BE49-F238E27FC236}">
                <a16:creationId xmlns:a16="http://schemas.microsoft.com/office/drawing/2014/main" id="{EF1AA8D3-BD3E-4A66-8C0B-3325F522D102}"/>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Tree>
    <p:extLst>
      <p:ext uri="{BB962C8B-B14F-4D97-AF65-F5344CB8AC3E}">
        <p14:creationId xmlns:p14="http://schemas.microsoft.com/office/powerpoint/2010/main" val="12934255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Mörkgrå, avsnittsrubrik">
    <p:bg>
      <p:bgPr>
        <a:solidFill>
          <a:srgbClr val="4A494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835B8C-07AB-41CC-9E71-C4867F754040}"/>
              </a:ext>
            </a:extLst>
          </p:cNvPr>
          <p:cNvSpPr>
            <a:spLocks noGrp="1"/>
          </p:cNvSpPr>
          <p:nvPr>
            <p:ph type="title" hasCustomPrompt="1"/>
            <p:custDataLst>
              <p:tags r:id="rId1"/>
            </p:custDataLst>
          </p:nvPr>
        </p:nvSpPr>
        <p:spPr>
          <a:xfrm>
            <a:off x="1774800" y="1368000"/>
            <a:ext cx="8582400" cy="1273968"/>
          </a:xfrm>
        </p:spPr>
        <p:txBody>
          <a:bodyPr anchor="b"/>
          <a:lstStyle>
            <a:lvl1pPr>
              <a:defRPr sz="4000">
                <a:solidFill>
                  <a:srgbClr val="FFFFFF"/>
                </a:solidFill>
              </a:defRPr>
            </a:lvl1pPr>
          </a:lstStyle>
          <a:p>
            <a:r>
              <a:rPr lang="sv-SE" dirty="0"/>
              <a:t>Klicka här för att skriva rubrik</a:t>
            </a:r>
          </a:p>
        </p:txBody>
      </p:sp>
      <p:sp>
        <p:nvSpPr>
          <p:cNvPr id="3" name="Platshållare för text 2">
            <a:extLst>
              <a:ext uri="{FF2B5EF4-FFF2-40B4-BE49-F238E27FC236}">
                <a16:creationId xmlns:a16="http://schemas.microsoft.com/office/drawing/2014/main" id="{3C714B15-840F-4937-81D0-04D9058592A4}"/>
              </a:ext>
            </a:extLst>
          </p:cNvPr>
          <p:cNvSpPr>
            <a:spLocks noGrp="1"/>
          </p:cNvSpPr>
          <p:nvPr>
            <p:ph type="body" idx="1"/>
            <p:custDataLst>
              <p:tags r:id="rId2"/>
            </p:custDataLst>
          </p:nvPr>
        </p:nvSpPr>
        <p:spPr>
          <a:xfrm>
            <a:off x="1774800" y="2673745"/>
            <a:ext cx="8582400" cy="633743"/>
          </a:xfrm>
        </p:spPr>
        <p:txBody>
          <a:bodyPr/>
          <a:lstStyle>
            <a:lvl1pPr marL="0" indent="0">
              <a:buNone/>
              <a:defRPr sz="2400">
                <a:solidFill>
                  <a:srgbClr val="FFFFFF"/>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Rektangel 3" descr="TagShapePrint">
            <a:extLst>
              <a:ext uri="{FF2B5EF4-FFF2-40B4-BE49-F238E27FC236}">
                <a16:creationId xmlns:a16="http://schemas.microsoft.com/office/drawing/2014/main" id="{D7D29E5B-685D-482F-8494-A354F6A1AF61}"/>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8" name="Bildobjekt 7" descr="MSB Logotyp vit">
            <a:extLst>
              <a:ext uri="{FF2B5EF4-FFF2-40B4-BE49-F238E27FC236}">
                <a16:creationId xmlns:a16="http://schemas.microsoft.com/office/drawing/2014/main" id="{16E107E1-7AC3-43CF-A6CA-177B1B812FEC}"/>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Tree>
    <p:extLst>
      <p:ext uri="{BB962C8B-B14F-4D97-AF65-F5344CB8AC3E}">
        <p14:creationId xmlns:p14="http://schemas.microsoft.com/office/powerpoint/2010/main" val="30969352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Only" preserve="1">
  <p:cSld name="Mörkgrå, endast rubrik">
    <p:bg>
      <p:bgPr>
        <a:solidFill>
          <a:srgbClr val="4A494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FFFFFF"/>
                </a:solidFill>
              </a:defRPr>
            </a:lvl1pPr>
          </a:lstStyle>
          <a:p>
            <a:r>
              <a:rPr lang="sv-SE"/>
              <a:t>Klicka här för att ändra mall för rubrikformat</a:t>
            </a:r>
          </a:p>
        </p:txBody>
      </p:sp>
      <p:sp>
        <p:nvSpPr>
          <p:cNvPr id="6" name="Rektangel 5" descr="TagShapePrint">
            <a:extLst>
              <a:ext uri="{FF2B5EF4-FFF2-40B4-BE49-F238E27FC236}">
                <a16:creationId xmlns:a16="http://schemas.microsoft.com/office/drawing/2014/main" id="{0D4D6CCC-51E3-41D8-8653-0477B694ECC3}"/>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7" name="Bildobjekt 6" descr="MSB Logotyp vit">
            <a:extLst>
              <a:ext uri="{FF2B5EF4-FFF2-40B4-BE49-F238E27FC236}">
                <a16:creationId xmlns:a16="http://schemas.microsoft.com/office/drawing/2014/main" id="{12C87B01-826C-48CD-AAC7-25A0765D79E1}"/>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Tree>
    <p:extLst>
      <p:ext uri="{BB962C8B-B14F-4D97-AF65-F5344CB8AC3E}">
        <p14:creationId xmlns:p14="http://schemas.microsoft.com/office/powerpoint/2010/main" val="42876836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Mörkgrå, foto med text">
    <p:bg>
      <p:bgPr>
        <a:solidFill>
          <a:srgbClr val="4A494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rgbClr val="FFFFFF"/>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0" y="0"/>
            <a:ext cx="6096000"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8" name="Rektangel 7" descr="TagShapePrint">
            <a:extLst>
              <a:ext uri="{FF2B5EF4-FFF2-40B4-BE49-F238E27FC236}">
                <a16:creationId xmlns:a16="http://schemas.microsoft.com/office/drawing/2014/main" id="{E3053303-1555-4614-897F-4B3D25DF4C98}"/>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9" name="Bildobjekt 8" descr="MSB Logotyp vit">
            <a:extLst>
              <a:ext uri="{FF2B5EF4-FFF2-40B4-BE49-F238E27FC236}">
                <a16:creationId xmlns:a16="http://schemas.microsoft.com/office/drawing/2014/main" id="{FEB3FE70-94B2-46E9-B618-19EE7B8667E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Tree>
    <p:extLst>
      <p:ext uri="{BB962C8B-B14F-4D97-AF65-F5344CB8AC3E}">
        <p14:creationId xmlns:p14="http://schemas.microsoft.com/office/powerpoint/2010/main" val="38743247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Avslut">
    <p:bg>
      <p:bgPr>
        <a:solidFill>
          <a:srgbClr val="E4E4E1"/>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2FDEBDE7-F704-4303-803A-AFE52A2CA7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98344"/>
            <a:ext cx="12192000" cy="6357866"/>
          </a:xfrm>
          <a:prstGeom prst="rect">
            <a:avLst/>
          </a:prstGeom>
        </p:spPr>
      </p:pic>
      <p:sp>
        <p:nvSpPr>
          <p:cNvPr id="2" name="Rubrik 1">
            <a:extLst>
              <a:ext uri="{FF2B5EF4-FFF2-40B4-BE49-F238E27FC236}">
                <a16:creationId xmlns:a16="http://schemas.microsoft.com/office/drawing/2014/main" id="{EBE1865B-0552-40AF-8E28-A27FB0A9BD3F}"/>
              </a:ext>
            </a:extLst>
          </p:cNvPr>
          <p:cNvSpPr>
            <a:spLocks noGrp="1"/>
          </p:cNvSpPr>
          <p:nvPr>
            <p:ph type="ctrTitle" hasCustomPrompt="1"/>
            <p:custDataLst>
              <p:tags r:id="rId1"/>
            </p:custDataLst>
          </p:nvPr>
        </p:nvSpPr>
        <p:spPr>
          <a:xfrm>
            <a:off x="2019298" y="1362077"/>
            <a:ext cx="8582400" cy="633743"/>
          </a:xfrm>
        </p:spPr>
        <p:txBody>
          <a:bodyPr anchor="b">
            <a:noAutofit/>
          </a:bodyPr>
          <a:lstStyle>
            <a:lvl1pPr algn="l">
              <a:defRPr sz="4000">
                <a:solidFill>
                  <a:srgbClr val="000000"/>
                </a:solidFill>
              </a:defRPr>
            </a:lvl1pPr>
          </a:lstStyle>
          <a:p>
            <a:r>
              <a:rPr lang="sv-SE" dirty="0"/>
              <a:t>Klicka här rubrik</a:t>
            </a:r>
          </a:p>
        </p:txBody>
      </p:sp>
      <p:sp>
        <p:nvSpPr>
          <p:cNvPr id="3" name="Underrubrik 2">
            <a:extLst>
              <a:ext uri="{FF2B5EF4-FFF2-40B4-BE49-F238E27FC236}">
                <a16:creationId xmlns:a16="http://schemas.microsoft.com/office/drawing/2014/main" id="{299A9531-F5BA-4E5C-BE21-C657CBE8E529}"/>
              </a:ext>
            </a:extLst>
          </p:cNvPr>
          <p:cNvSpPr>
            <a:spLocks noGrp="1"/>
          </p:cNvSpPr>
          <p:nvPr>
            <p:ph type="subTitle" idx="1"/>
            <p:custDataLst>
              <p:tags r:id="rId2"/>
            </p:custDataLst>
          </p:nvPr>
        </p:nvSpPr>
        <p:spPr>
          <a:xfrm>
            <a:off x="2019299" y="2046494"/>
            <a:ext cx="6608653" cy="1382506"/>
          </a:xfrm>
        </p:spPr>
        <p:txBody>
          <a:bodyPr/>
          <a:lstStyle>
            <a:lvl1pPr marL="0" indent="0" algn="l">
              <a:buNone/>
              <a:defRPr sz="2400">
                <a:solidFill>
                  <a:srgbClr val="0000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sv-SE" dirty="0"/>
          </a:p>
        </p:txBody>
      </p:sp>
      <p:pic>
        <p:nvPicPr>
          <p:cNvPr id="8" name="Bildobjekt 7" descr="MSB Logotyp">
            <a:extLst>
              <a:ext uri="{FF2B5EF4-FFF2-40B4-BE49-F238E27FC236}">
                <a16:creationId xmlns:a16="http://schemas.microsoft.com/office/drawing/2014/main" id="{95DD5985-A25E-4117-9500-0C11FF49A1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83024" y="6123904"/>
            <a:ext cx="1287889" cy="571294"/>
          </a:xfrm>
          <a:prstGeom prst="rect">
            <a:avLst/>
          </a:prstGeom>
        </p:spPr>
      </p:pic>
      <p:sp>
        <p:nvSpPr>
          <p:cNvPr id="4" name="Rektangel 3" descr="TagShapePrint">
            <a:extLst>
              <a:ext uri="{FF2B5EF4-FFF2-40B4-BE49-F238E27FC236}">
                <a16:creationId xmlns:a16="http://schemas.microsoft.com/office/drawing/2014/main" id="{EBDDE36C-32A0-4EC1-BAB2-21D6BA9EC603}"/>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206528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Rubrikbild med foto linjer vä">
    <p:bg>
      <p:bgPr>
        <a:solidFill>
          <a:srgbClr val="E4E4E1"/>
        </a:solidFill>
        <a:effectLst/>
      </p:bgPr>
    </p:bg>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32D2BC56-E5BB-4706-884F-E550DFE216E3}"/>
              </a:ext>
            </a:extLst>
          </p:cNvPr>
          <p:cNvSpPr>
            <a:spLocks noGrp="1"/>
          </p:cNvSpPr>
          <p:nvPr>
            <p:ph type="pic" sz="quarter" idx="10"/>
            <p:custDataLst>
              <p:tags r:id="rId1"/>
            </p:custDataLst>
          </p:nvPr>
        </p:nvSpPr>
        <p:spPr>
          <a:xfrm>
            <a:off x="-1" y="-1"/>
            <a:ext cx="12192001" cy="5992837"/>
          </a:xfrm>
          <a:solidFill>
            <a:srgbClr val="F7F7F7"/>
          </a:solidFill>
        </p:spPr>
        <p:txBody>
          <a:bodyPr>
            <a:normAutofit/>
          </a:bodyPr>
          <a:lstStyle>
            <a:lvl1pPr marL="0" indent="0" algn="ctr">
              <a:buNone/>
              <a:defRPr sz="1800">
                <a:solidFill>
                  <a:srgbClr val="000000"/>
                </a:solidFill>
              </a:defRPr>
            </a:lvl1pPr>
          </a:lstStyle>
          <a:p>
            <a:r>
              <a:rPr lang="sv-SE"/>
              <a:t>Klicka på ikonen för att lägga till en bild</a:t>
            </a:r>
            <a:endParaRPr lang="sv-SE" dirty="0"/>
          </a:p>
        </p:txBody>
      </p:sp>
      <p:sp>
        <p:nvSpPr>
          <p:cNvPr id="2" name="Rubrik 1">
            <a:extLst>
              <a:ext uri="{FF2B5EF4-FFF2-40B4-BE49-F238E27FC236}">
                <a16:creationId xmlns:a16="http://schemas.microsoft.com/office/drawing/2014/main" id="{EBE1865B-0552-40AF-8E28-A27FB0A9BD3F}"/>
              </a:ext>
            </a:extLst>
          </p:cNvPr>
          <p:cNvSpPr>
            <a:spLocks noGrp="1"/>
          </p:cNvSpPr>
          <p:nvPr>
            <p:ph type="ctrTitle" hasCustomPrompt="1"/>
            <p:custDataLst>
              <p:tags r:id="rId2"/>
            </p:custDataLst>
          </p:nvPr>
        </p:nvSpPr>
        <p:spPr>
          <a:xfrm>
            <a:off x="2700000" y="3181641"/>
            <a:ext cx="6552933" cy="1147167"/>
          </a:xfrm>
          <a:noFill/>
        </p:spPr>
        <p:txBody>
          <a:bodyPr anchor="b">
            <a:noAutofit/>
          </a:bodyPr>
          <a:lstStyle>
            <a:lvl1pPr algn="l">
              <a:defRPr sz="4000">
                <a:solidFill>
                  <a:srgbClr val="000000"/>
                </a:solidFill>
              </a:defRPr>
            </a:lvl1pPr>
          </a:lstStyle>
          <a:p>
            <a:r>
              <a:rPr lang="sv-SE" dirty="0"/>
              <a:t>Klicka här för att skriva rubrik</a:t>
            </a:r>
          </a:p>
        </p:txBody>
      </p:sp>
      <p:sp>
        <p:nvSpPr>
          <p:cNvPr id="8" name="Platshållare för text 7">
            <a:extLst>
              <a:ext uri="{FF2B5EF4-FFF2-40B4-BE49-F238E27FC236}">
                <a16:creationId xmlns:a16="http://schemas.microsoft.com/office/drawing/2014/main" id="{276A06C7-2F99-435E-AEB4-A8BD2FF2811C}"/>
              </a:ext>
            </a:extLst>
          </p:cNvPr>
          <p:cNvSpPr>
            <a:spLocks noGrp="1"/>
          </p:cNvSpPr>
          <p:nvPr>
            <p:ph type="body" sz="quarter" idx="11" hasCustomPrompt="1"/>
            <p:custDataLst>
              <p:tags r:id="rId3"/>
            </p:custDataLst>
          </p:nvPr>
        </p:nvSpPr>
        <p:spPr>
          <a:xfrm flipH="1">
            <a:off x="-15240" y="-9053"/>
            <a:ext cx="4690800" cy="1875600"/>
          </a:xfrm>
          <a:blipFill>
            <a:blip r:embed="rId6"/>
            <a:stretch>
              <a:fillRect/>
            </a:stretch>
          </a:blipFill>
        </p:spPr>
        <p:txBody>
          <a:bodyPr/>
          <a:lstStyle>
            <a:lvl1pPr marL="0" indent="0">
              <a:buFontTx/>
              <a:buNone/>
              <a:defRPr>
                <a:solidFill>
                  <a:srgbClr val="000000"/>
                </a:solidFill>
              </a:defRPr>
            </a:lvl1pPr>
          </a:lstStyle>
          <a:p>
            <a:pPr lvl="0"/>
            <a:r>
              <a:rPr lang="sv-SE" dirty="0"/>
              <a:t> </a:t>
            </a:r>
          </a:p>
        </p:txBody>
      </p:sp>
      <p:sp>
        <p:nvSpPr>
          <p:cNvPr id="3" name="Rektangel 2" descr="TagShapePrint">
            <a:extLst>
              <a:ext uri="{FF2B5EF4-FFF2-40B4-BE49-F238E27FC236}">
                <a16:creationId xmlns:a16="http://schemas.microsoft.com/office/drawing/2014/main" id="{3D6D0EBF-3891-481A-A740-9B73D4E39495}"/>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35835021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Rubrikbild med foto linjer hö">
    <p:bg>
      <p:bgPr>
        <a:solidFill>
          <a:srgbClr val="E4E4E1"/>
        </a:solidFill>
        <a:effectLst/>
      </p:bgPr>
    </p:bg>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32D2BC56-E5BB-4706-884F-E550DFE216E3}"/>
              </a:ext>
            </a:extLst>
          </p:cNvPr>
          <p:cNvSpPr>
            <a:spLocks noGrp="1"/>
          </p:cNvSpPr>
          <p:nvPr>
            <p:ph type="pic" sz="quarter" idx="10"/>
            <p:custDataLst>
              <p:tags r:id="rId1"/>
            </p:custDataLst>
          </p:nvPr>
        </p:nvSpPr>
        <p:spPr>
          <a:xfrm>
            <a:off x="-1" y="-1"/>
            <a:ext cx="12192001" cy="5992837"/>
          </a:xfrm>
          <a:solidFill>
            <a:srgbClr val="F7F7F7"/>
          </a:solidFill>
        </p:spPr>
        <p:txBody>
          <a:bodyPr>
            <a:normAutofit/>
          </a:bodyPr>
          <a:lstStyle>
            <a:lvl1pPr marL="0" indent="0" algn="ctr">
              <a:buNone/>
              <a:defRPr sz="1800">
                <a:solidFill>
                  <a:srgbClr val="000000"/>
                </a:solidFill>
              </a:defRPr>
            </a:lvl1pPr>
          </a:lstStyle>
          <a:p>
            <a:r>
              <a:rPr lang="sv-SE"/>
              <a:t>Klicka på ikonen för att lägga till en bild</a:t>
            </a:r>
            <a:endParaRPr lang="sv-SE" dirty="0"/>
          </a:p>
        </p:txBody>
      </p:sp>
      <p:sp>
        <p:nvSpPr>
          <p:cNvPr id="2" name="Rubrik 1">
            <a:extLst>
              <a:ext uri="{FF2B5EF4-FFF2-40B4-BE49-F238E27FC236}">
                <a16:creationId xmlns:a16="http://schemas.microsoft.com/office/drawing/2014/main" id="{EBE1865B-0552-40AF-8E28-A27FB0A9BD3F}"/>
              </a:ext>
            </a:extLst>
          </p:cNvPr>
          <p:cNvSpPr>
            <a:spLocks noGrp="1"/>
          </p:cNvSpPr>
          <p:nvPr>
            <p:ph type="ctrTitle" hasCustomPrompt="1"/>
            <p:custDataLst>
              <p:tags r:id="rId2"/>
            </p:custDataLst>
          </p:nvPr>
        </p:nvSpPr>
        <p:spPr>
          <a:xfrm>
            <a:off x="2700000" y="3181641"/>
            <a:ext cx="6552933" cy="1147167"/>
          </a:xfrm>
          <a:noFill/>
        </p:spPr>
        <p:txBody>
          <a:bodyPr anchor="b">
            <a:noAutofit/>
          </a:bodyPr>
          <a:lstStyle>
            <a:lvl1pPr algn="l">
              <a:defRPr sz="4000">
                <a:solidFill>
                  <a:srgbClr val="000000"/>
                </a:solidFill>
              </a:defRPr>
            </a:lvl1pPr>
          </a:lstStyle>
          <a:p>
            <a:r>
              <a:rPr lang="sv-SE" dirty="0"/>
              <a:t>Klicka här för att skriva rubrik</a:t>
            </a:r>
          </a:p>
        </p:txBody>
      </p:sp>
      <p:sp>
        <p:nvSpPr>
          <p:cNvPr id="8" name="Platshållare för text 7">
            <a:extLst>
              <a:ext uri="{FF2B5EF4-FFF2-40B4-BE49-F238E27FC236}">
                <a16:creationId xmlns:a16="http://schemas.microsoft.com/office/drawing/2014/main" id="{276A06C7-2F99-435E-AEB4-A8BD2FF2811C}"/>
              </a:ext>
            </a:extLst>
          </p:cNvPr>
          <p:cNvSpPr>
            <a:spLocks noGrp="1"/>
          </p:cNvSpPr>
          <p:nvPr>
            <p:ph type="body" sz="quarter" idx="11" hasCustomPrompt="1"/>
            <p:custDataLst>
              <p:tags r:id="rId3"/>
            </p:custDataLst>
          </p:nvPr>
        </p:nvSpPr>
        <p:spPr>
          <a:xfrm>
            <a:off x="7504510" y="-9053"/>
            <a:ext cx="4690800" cy="1875600"/>
          </a:xfrm>
          <a:blipFill>
            <a:blip r:embed="rId6"/>
            <a:stretch>
              <a:fillRect/>
            </a:stretch>
          </a:blipFill>
        </p:spPr>
        <p:txBody>
          <a:bodyPr/>
          <a:lstStyle>
            <a:lvl1pPr marL="0" indent="0">
              <a:buFontTx/>
              <a:buNone/>
              <a:defRPr>
                <a:solidFill>
                  <a:srgbClr val="000000"/>
                </a:solidFill>
              </a:defRPr>
            </a:lvl1pPr>
          </a:lstStyle>
          <a:p>
            <a:pPr lvl="0"/>
            <a:r>
              <a:rPr lang="sv-SE" dirty="0"/>
              <a:t> </a:t>
            </a:r>
          </a:p>
        </p:txBody>
      </p:sp>
      <p:sp>
        <p:nvSpPr>
          <p:cNvPr id="3" name="Rektangel 2" descr="TagShapePrint">
            <a:extLst>
              <a:ext uri="{FF2B5EF4-FFF2-40B4-BE49-F238E27FC236}">
                <a16:creationId xmlns:a16="http://schemas.microsoft.com/office/drawing/2014/main" id="{61CD9792-B3DA-483F-864B-624F57AED9E0}"/>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830483724"/>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Avsnittsrubrik med foto">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DC4CC64D-0556-4EE6-8C65-19C67B09D47C}"/>
              </a:ext>
            </a:extLst>
          </p:cNvPr>
          <p:cNvSpPr>
            <a:spLocks noGrp="1"/>
          </p:cNvSpPr>
          <p:nvPr>
            <p:ph type="pic" sz="quarter" idx="10"/>
            <p:custDataLst>
              <p:tags r:id="rId1"/>
            </p:custDataLst>
          </p:nvPr>
        </p:nvSpPr>
        <p:spPr>
          <a:xfrm>
            <a:off x="0" y="0"/>
            <a:ext cx="12192000" cy="6858000"/>
          </a:xfrm>
          <a:solidFill>
            <a:srgbClr val="F7F7F7"/>
          </a:solidFill>
        </p:spPr>
        <p:txBody>
          <a:bodyPr>
            <a:normAutofit/>
          </a:bodyPr>
          <a:lstStyle>
            <a:lvl1pPr marL="0" indent="0" algn="ctr">
              <a:buNone/>
              <a:defRPr sz="1800">
                <a:solidFill>
                  <a:srgbClr val="000000"/>
                </a:solidFill>
              </a:defRPr>
            </a:lvl1pPr>
          </a:lstStyle>
          <a:p>
            <a:r>
              <a:rPr lang="sv-SE"/>
              <a:t>Klicka på ikonen för att lägga till en bild</a:t>
            </a:r>
            <a:endParaRPr lang="sv-SE" dirty="0"/>
          </a:p>
        </p:txBody>
      </p:sp>
      <p:sp>
        <p:nvSpPr>
          <p:cNvPr id="2" name="Rubrik 1">
            <a:extLst>
              <a:ext uri="{FF2B5EF4-FFF2-40B4-BE49-F238E27FC236}">
                <a16:creationId xmlns:a16="http://schemas.microsoft.com/office/drawing/2014/main" id="{8F835B8C-07AB-41CC-9E71-C4867F754040}"/>
              </a:ext>
            </a:extLst>
          </p:cNvPr>
          <p:cNvSpPr>
            <a:spLocks noGrp="1"/>
          </p:cNvSpPr>
          <p:nvPr>
            <p:ph type="title" hasCustomPrompt="1"/>
            <p:custDataLst>
              <p:tags r:id="rId2"/>
            </p:custDataLst>
          </p:nvPr>
        </p:nvSpPr>
        <p:spPr>
          <a:xfrm>
            <a:off x="2700652" y="1368000"/>
            <a:ext cx="6552000" cy="1273968"/>
          </a:xfrm>
        </p:spPr>
        <p:txBody>
          <a:bodyPr anchor="t"/>
          <a:lstStyle>
            <a:lvl1pPr>
              <a:defRPr sz="4000">
                <a:solidFill>
                  <a:srgbClr val="000000"/>
                </a:solidFill>
              </a:defRPr>
            </a:lvl1pPr>
          </a:lstStyle>
          <a:p>
            <a:r>
              <a:rPr lang="sv-SE" dirty="0"/>
              <a:t>Klicka här för att skriva rubrik</a:t>
            </a:r>
          </a:p>
        </p:txBody>
      </p:sp>
      <p:sp>
        <p:nvSpPr>
          <p:cNvPr id="3" name="Rektangel 2" descr="TagShapePrint">
            <a:extLst>
              <a:ext uri="{FF2B5EF4-FFF2-40B4-BE49-F238E27FC236}">
                <a16:creationId xmlns:a16="http://schemas.microsoft.com/office/drawing/2014/main" id="{A15B28B4-2D13-4E26-ADD9-0E1AA3CC18C6}"/>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15953568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Rektangel 3" descr="TagShapePrint">
            <a:extLst>
              <a:ext uri="{FF2B5EF4-FFF2-40B4-BE49-F238E27FC236}">
                <a16:creationId xmlns:a16="http://schemas.microsoft.com/office/drawing/2014/main" id="{32D0FF3B-541A-4046-ADC9-AA4ECAEB50A9}"/>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89632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Innehåll med foto och textruta röd">
    <p:bg>
      <p:bgPr>
        <a:solidFill>
          <a:srgbClr val="FFFFFF"/>
        </a:solidFill>
        <a:effectLst/>
      </p:bgPr>
    </p:bg>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8C8263F2-B4B2-49CB-80FF-B28F3C05F0F4}"/>
              </a:ext>
            </a:extLst>
          </p:cNvPr>
          <p:cNvSpPr>
            <a:spLocks noGrp="1"/>
          </p:cNvSpPr>
          <p:nvPr>
            <p:ph type="pic" sz="quarter" idx="11"/>
            <p:custDataLst>
              <p:tags r:id="rId1"/>
            </p:custDataLst>
          </p:nvPr>
        </p:nvSpPr>
        <p:spPr>
          <a:xfrm>
            <a:off x="0" y="0"/>
            <a:ext cx="12192000" cy="6858000"/>
          </a:xfrm>
          <a:solidFill>
            <a:srgbClr val="F7F7F7"/>
          </a:solidFill>
        </p:spPr>
        <p:txBody>
          <a:bodyPr>
            <a:normAutofit/>
          </a:bodyPr>
          <a:lstStyle>
            <a:lvl1pPr marL="0" indent="0" algn="ctr">
              <a:buNone/>
              <a:defRPr sz="1800">
                <a:solidFill>
                  <a:srgbClr val="000000"/>
                </a:solidFill>
              </a:defRPr>
            </a:lvl1pPr>
          </a:lstStyle>
          <a:p>
            <a:r>
              <a:rPr lang="sv-SE"/>
              <a:t>Klicka på ikonen för att lägga till en bild</a:t>
            </a:r>
            <a:endParaRPr lang="sv-SE" dirty="0"/>
          </a:p>
        </p:txBody>
      </p:sp>
      <p:sp>
        <p:nvSpPr>
          <p:cNvPr id="5" name="Platshållare för text 4">
            <a:extLst>
              <a:ext uri="{FF2B5EF4-FFF2-40B4-BE49-F238E27FC236}">
                <a16:creationId xmlns:a16="http://schemas.microsoft.com/office/drawing/2014/main" id="{CEC4278E-C033-4F73-BA2E-69DCE0AB0022}"/>
              </a:ext>
            </a:extLst>
          </p:cNvPr>
          <p:cNvSpPr>
            <a:spLocks noGrp="1"/>
          </p:cNvSpPr>
          <p:nvPr>
            <p:ph type="body" sz="quarter" idx="10"/>
            <p:custDataLst>
              <p:tags r:id="rId2"/>
            </p:custDataLst>
          </p:nvPr>
        </p:nvSpPr>
        <p:spPr>
          <a:xfrm>
            <a:off x="1" y="1252147"/>
            <a:ext cx="4557978" cy="2652665"/>
          </a:xfrm>
          <a:gradFill>
            <a:gsLst>
              <a:gs pos="100000">
                <a:schemeClr val="bg1"/>
              </a:gs>
              <a:gs pos="3000">
                <a:schemeClr val="accent1"/>
              </a:gs>
              <a:gs pos="0">
                <a:schemeClr val="bg1"/>
              </a:gs>
              <a:gs pos="0">
                <a:schemeClr val="accent1"/>
              </a:gs>
              <a:gs pos="3000">
                <a:schemeClr val="accent1"/>
              </a:gs>
              <a:gs pos="4000">
                <a:schemeClr val="accent1"/>
              </a:gs>
              <a:gs pos="0">
                <a:schemeClr val="accent1"/>
              </a:gs>
              <a:gs pos="4000">
                <a:schemeClr val="bg1"/>
              </a:gs>
            </a:gsLst>
            <a:lin ang="0" scaled="1"/>
          </a:gradFill>
        </p:spPr>
        <p:txBody>
          <a:bodyPr lIns="504000" tIns="396000" rIns="504000" bIns="396000">
            <a:noAutofit/>
          </a:bodyPr>
          <a:lstStyle>
            <a:lvl1pPr marL="0" indent="0" algn="l">
              <a:lnSpc>
                <a:spcPct val="170000"/>
              </a:lnSpc>
              <a:spcBef>
                <a:spcPts val="0"/>
              </a:spcBef>
              <a:buNone/>
              <a:defRPr sz="1400">
                <a:solidFill>
                  <a:srgbClr val="000000"/>
                </a:solidFill>
              </a:defRPr>
            </a:lvl1pPr>
          </a:lstStyle>
          <a:p>
            <a:pPr lvl="0"/>
            <a:r>
              <a:rPr lang="sv-SE"/>
              <a:t>Klicka här för att ändra format på bakgrundstexten</a:t>
            </a:r>
          </a:p>
        </p:txBody>
      </p:sp>
      <p:sp>
        <p:nvSpPr>
          <p:cNvPr id="2" name="Rektangel 1" descr="TagShapePrint">
            <a:extLst>
              <a:ext uri="{FF2B5EF4-FFF2-40B4-BE49-F238E27FC236}">
                <a16:creationId xmlns:a16="http://schemas.microsoft.com/office/drawing/2014/main" id="{C73F3707-EE23-4555-81ED-EFCFC740D449}"/>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722063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Innehåll med foto och textruta lila">
    <p:bg>
      <p:bgPr>
        <a:solidFill>
          <a:srgbClr val="FFFFFF"/>
        </a:solidFill>
        <a:effectLst/>
      </p:bgPr>
    </p:bg>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8C8263F2-B4B2-49CB-80FF-B28F3C05F0F4}"/>
              </a:ext>
            </a:extLst>
          </p:cNvPr>
          <p:cNvSpPr>
            <a:spLocks noGrp="1"/>
          </p:cNvSpPr>
          <p:nvPr>
            <p:ph type="pic" sz="quarter" idx="11"/>
            <p:custDataLst>
              <p:tags r:id="rId1"/>
            </p:custDataLst>
          </p:nvPr>
        </p:nvSpPr>
        <p:spPr>
          <a:xfrm>
            <a:off x="0" y="0"/>
            <a:ext cx="12192000" cy="6858000"/>
          </a:xfrm>
          <a:solidFill>
            <a:srgbClr val="F7F7F7"/>
          </a:solidFill>
        </p:spPr>
        <p:txBody>
          <a:bodyPr>
            <a:normAutofit/>
          </a:bodyPr>
          <a:lstStyle>
            <a:lvl1pPr marL="0" indent="0" algn="ctr">
              <a:buNone/>
              <a:defRPr sz="1800">
                <a:solidFill>
                  <a:srgbClr val="000000"/>
                </a:solidFill>
              </a:defRPr>
            </a:lvl1pPr>
          </a:lstStyle>
          <a:p>
            <a:r>
              <a:rPr lang="sv-SE"/>
              <a:t>Klicka på ikonen för att lägga till en bild</a:t>
            </a:r>
            <a:endParaRPr lang="sv-SE" dirty="0"/>
          </a:p>
        </p:txBody>
      </p:sp>
      <p:sp>
        <p:nvSpPr>
          <p:cNvPr id="5" name="Platshållare för text 4">
            <a:extLst>
              <a:ext uri="{FF2B5EF4-FFF2-40B4-BE49-F238E27FC236}">
                <a16:creationId xmlns:a16="http://schemas.microsoft.com/office/drawing/2014/main" id="{CEC4278E-C033-4F73-BA2E-69DCE0AB0022}"/>
              </a:ext>
            </a:extLst>
          </p:cNvPr>
          <p:cNvSpPr>
            <a:spLocks noGrp="1"/>
          </p:cNvSpPr>
          <p:nvPr>
            <p:ph type="body" sz="quarter" idx="10"/>
            <p:custDataLst>
              <p:tags r:id="rId2"/>
            </p:custDataLst>
          </p:nvPr>
        </p:nvSpPr>
        <p:spPr>
          <a:xfrm>
            <a:off x="7633831" y="1287034"/>
            <a:ext cx="4558169" cy="2652665"/>
          </a:xfrm>
          <a:gradFill flip="none" rotWithShape="1">
            <a:gsLst>
              <a:gs pos="100000">
                <a:schemeClr val="accent2"/>
              </a:gs>
              <a:gs pos="99000">
                <a:schemeClr val="accent2"/>
              </a:gs>
              <a:gs pos="0">
                <a:schemeClr val="bg1"/>
              </a:gs>
              <a:gs pos="100000">
                <a:schemeClr val="accent2"/>
              </a:gs>
              <a:gs pos="96000">
                <a:schemeClr val="bg1"/>
              </a:gs>
              <a:gs pos="100000">
                <a:schemeClr val="accent2"/>
              </a:gs>
              <a:gs pos="100000">
                <a:schemeClr val="accent2"/>
              </a:gs>
              <a:gs pos="96000">
                <a:schemeClr val="accent2"/>
              </a:gs>
            </a:gsLst>
            <a:lin ang="0" scaled="1"/>
            <a:tileRect/>
          </a:gradFill>
        </p:spPr>
        <p:txBody>
          <a:bodyPr lIns="504000" tIns="396000" rIns="504000" bIns="396000">
            <a:noAutofit/>
          </a:bodyPr>
          <a:lstStyle>
            <a:lvl1pPr marL="0" indent="0" algn="l">
              <a:buNone/>
              <a:defRPr sz="1400">
                <a:solidFill>
                  <a:srgbClr val="000000"/>
                </a:solidFill>
              </a:defRPr>
            </a:lvl1pPr>
          </a:lstStyle>
          <a:p>
            <a:pPr lvl="0"/>
            <a:r>
              <a:rPr lang="sv-SE"/>
              <a:t>Klicka här för att ändra format på bakgrundstexten</a:t>
            </a:r>
          </a:p>
        </p:txBody>
      </p:sp>
      <p:sp>
        <p:nvSpPr>
          <p:cNvPr id="2" name="Rektangel 1" descr="TagShapePrint">
            <a:extLst>
              <a:ext uri="{FF2B5EF4-FFF2-40B4-BE49-F238E27FC236}">
                <a16:creationId xmlns:a16="http://schemas.microsoft.com/office/drawing/2014/main" id="{B148343D-9557-4981-AFCA-B7C27BDB8ECF}"/>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589382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Rubrik och innehåll linj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5" name="Bildobjekt 4">
            <a:extLst>
              <a:ext uri="{FF2B5EF4-FFF2-40B4-BE49-F238E27FC236}">
                <a16:creationId xmlns:a16="http://schemas.microsoft.com/office/drawing/2014/main" id="{C04498F7-0638-4AA2-AE84-6B87E650F4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flipV="1">
            <a:off x="-1" y="5586311"/>
            <a:ext cx="3229200" cy="1269807"/>
          </a:xfrm>
          <a:prstGeom prst="rect">
            <a:avLst/>
          </a:prstGeom>
        </p:spPr>
      </p:pic>
      <p:sp>
        <p:nvSpPr>
          <p:cNvPr id="4" name="Rektangel 3" descr="TagShapePrint">
            <a:extLst>
              <a:ext uri="{FF2B5EF4-FFF2-40B4-BE49-F238E27FC236}">
                <a16:creationId xmlns:a16="http://schemas.microsoft.com/office/drawing/2014/main" id="{1474FF95-72CE-4F15-A907-790A9405D517}"/>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4899512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Endast rubrik linj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000000"/>
                </a:solidFill>
              </a:defRPr>
            </a:lvl1pPr>
          </a:lstStyle>
          <a:p>
            <a:r>
              <a:rPr lang="sv-SE"/>
              <a:t>Klicka här för att ändra mall för rubrikformat</a:t>
            </a:r>
          </a:p>
        </p:txBody>
      </p:sp>
      <p:pic>
        <p:nvPicPr>
          <p:cNvPr id="3" name="Bildobjekt 2">
            <a:extLst>
              <a:ext uri="{FF2B5EF4-FFF2-40B4-BE49-F238E27FC236}">
                <a16:creationId xmlns:a16="http://schemas.microsoft.com/office/drawing/2014/main" id="{819B8F01-128B-4BA1-A84C-B56BAFCFE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flipV="1">
            <a:off x="-1" y="5586311"/>
            <a:ext cx="3229200" cy="1269807"/>
          </a:xfrm>
          <a:prstGeom prst="rect">
            <a:avLst/>
          </a:prstGeom>
        </p:spPr>
      </p:pic>
      <p:sp>
        <p:nvSpPr>
          <p:cNvPr id="4" name="Rektangel 3" descr="TagShapePrint">
            <a:extLst>
              <a:ext uri="{FF2B5EF4-FFF2-40B4-BE49-F238E27FC236}">
                <a16:creationId xmlns:a16="http://schemas.microsoft.com/office/drawing/2014/main" id="{E6DFBAEC-38E5-4D97-A612-5262025ED7F7}"/>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9906296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Grå, rubrik och innehåll linjer">
    <p:bg>
      <p:bgPr>
        <a:solidFill>
          <a:srgbClr val="E4E4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5" name="Bildobjekt 4">
            <a:extLst>
              <a:ext uri="{FF2B5EF4-FFF2-40B4-BE49-F238E27FC236}">
                <a16:creationId xmlns:a16="http://schemas.microsoft.com/office/drawing/2014/main" id="{C04498F7-0638-4AA2-AE84-6B87E650F4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flipV="1">
            <a:off x="-1" y="5586311"/>
            <a:ext cx="3229200" cy="1269807"/>
          </a:xfrm>
          <a:prstGeom prst="rect">
            <a:avLst/>
          </a:prstGeom>
        </p:spPr>
      </p:pic>
      <p:sp>
        <p:nvSpPr>
          <p:cNvPr id="4" name="Rektangel 3" descr="TagShapePrint">
            <a:extLst>
              <a:ext uri="{FF2B5EF4-FFF2-40B4-BE49-F238E27FC236}">
                <a16:creationId xmlns:a16="http://schemas.microsoft.com/office/drawing/2014/main" id="{54308DC1-56E8-4359-819D-8BB65DF4D55E}"/>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8372878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Grå, endast rubrik linjer">
    <p:bg>
      <p:bgPr>
        <a:solidFill>
          <a:srgbClr val="E4E4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000000"/>
                </a:solidFill>
              </a:defRPr>
            </a:lvl1pPr>
          </a:lstStyle>
          <a:p>
            <a:r>
              <a:rPr lang="sv-SE"/>
              <a:t>Klicka här för att ändra mall för rubrikformat</a:t>
            </a:r>
          </a:p>
        </p:txBody>
      </p:sp>
      <p:pic>
        <p:nvPicPr>
          <p:cNvPr id="3" name="Bildobjekt 2">
            <a:extLst>
              <a:ext uri="{FF2B5EF4-FFF2-40B4-BE49-F238E27FC236}">
                <a16:creationId xmlns:a16="http://schemas.microsoft.com/office/drawing/2014/main" id="{819B8F01-128B-4BA1-A84C-B56BAFCFE7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flipV="1">
            <a:off x="-1" y="5586311"/>
            <a:ext cx="3229200" cy="1269807"/>
          </a:xfrm>
          <a:prstGeom prst="rect">
            <a:avLst/>
          </a:prstGeom>
        </p:spPr>
      </p:pic>
      <p:sp>
        <p:nvSpPr>
          <p:cNvPr id="4" name="Rektangel 3" descr="TagShapePrint">
            <a:extLst>
              <a:ext uri="{FF2B5EF4-FFF2-40B4-BE49-F238E27FC236}">
                <a16:creationId xmlns:a16="http://schemas.microsoft.com/office/drawing/2014/main" id="{52965331-77AE-4EFA-821D-2E502D8BBE29}"/>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40515914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Rubrik och innehåll rött strec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ktangel 3">
            <a:extLst>
              <a:ext uri="{FF2B5EF4-FFF2-40B4-BE49-F238E27FC236}">
                <a16:creationId xmlns:a16="http://schemas.microsoft.com/office/drawing/2014/main" id="{86B669AE-DB11-48D9-AF4B-A358921646CB}"/>
              </a:ext>
            </a:extLst>
          </p:cNvPr>
          <p:cNvSpPr/>
          <p:nvPr>
            <p:custDataLst>
              <p:tags r:id="rId3"/>
            </p:custDataLst>
          </p:nvPr>
        </p:nvSpPr>
        <p:spPr>
          <a:xfrm>
            <a:off x="3018" y="1"/>
            <a:ext cx="23539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ektangel 4" descr="TagShapePrint">
            <a:extLst>
              <a:ext uri="{FF2B5EF4-FFF2-40B4-BE49-F238E27FC236}">
                <a16:creationId xmlns:a16="http://schemas.microsoft.com/office/drawing/2014/main" id="{6CDF3D6E-D108-415E-8D5A-BD46F9E0757D}"/>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0857401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Endast rubrik rött strec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000000"/>
                </a:solidFill>
              </a:defRPr>
            </a:lvl1pPr>
          </a:lstStyle>
          <a:p>
            <a:r>
              <a:rPr lang="sv-SE"/>
              <a:t>Klicka här för att ändra mall för rubrikformat</a:t>
            </a:r>
          </a:p>
        </p:txBody>
      </p:sp>
      <p:sp>
        <p:nvSpPr>
          <p:cNvPr id="4" name="Rektangel 3">
            <a:extLst>
              <a:ext uri="{FF2B5EF4-FFF2-40B4-BE49-F238E27FC236}">
                <a16:creationId xmlns:a16="http://schemas.microsoft.com/office/drawing/2014/main" id="{42699372-AE26-4104-A617-190897B6B5EE}"/>
              </a:ext>
            </a:extLst>
          </p:cNvPr>
          <p:cNvSpPr/>
          <p:nvPr>
            <p:custDataLst>
              <p:tags r:id="rId2"/>
            </p:custDataLst>
          </p:nvPr>
        </p:nvSpPr>
        <p:spPr>
          <a:xfrm>
            <a:off x="3018" y="1"/>
            <a:ext cx="23539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3" name="Rektangel 2" descr="TagShapePrint">
            <a:extLst>
              <a:ext uri="{FF2B5EF4-FFF2-40B4-BE49-F238E27FC236}">
                <a16:creationId xmlns:a16="http://schemas.microsoft.com/office/drawing/2014/main" id="{F5304C78-2B55-4DEC-9EA7-F3D8D674318F}"/>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9656282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Foto med text rött strec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rgbClr val="000000"/>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238408" y="0"/>
            <a:ext cx="5857592"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ktangel 3">
            <a:extLst>
              <a:ext uri="{FF2B5EF4-FFF2-40B4-BE49-F238E27FC236}">
                <a16:creationId xmlns:a16="http://schemas.microsoft.com/office/drawing/2014/main" id="{E91D795D-EC75-4887-AD5B-C2D7BBDFC584}"/>
              </a:ext>
            </a:extLst>
          </p:cNvPr>
          <p:cNvSpPr/>
          <p:nvPr>
            <p:custDataLst>
              <p:tags r:id="rId4"/>
            </p:custDataLst>
          </p:nvPr>
        </p:nvSpPr>
        <p:spPr>
          <a:xfrm>
            <a:off x="3018" y="1"/>
            <a:ext cx="23539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ektangel 4" descr="TagShapePrint">
            <a:extLst>
              <a:ext uri="{FF2B5EF4-FFF2-40B4-BE49-F238E27FC236}">
                <a16:creationId xmlns:a16="http://schemas.microsoft.com/office/drawing/2014/main" id="{33AA8698-4192-4498-8F9A-9812855A80CA}"/>
              </a:ext>
            </a:extLst>
          </p:cNvPr>
          <p:cNvSpPr/>
          <p:nvPr userDrawn="1">
            <p:custDataLst>
              <p:tags r:id="rId5"/>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1287868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Grå, rubrik och innehåll rött streck">
    <p:bg>
      <p:bgPr>
        <a:solidFill>
          <a:srgbClr val="E4E4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ktangel 3">
            <a:extLst>
              <a:ext uri="{FF2B5EF4-FFF2-40B4-BE49-F238E27FC236}">
                <a16:creationId xmlns:a16="http://schemas.microsoft.com/office/drawing/2014/main" id="{86B669AE-DB11-48D9-AF4B-A358921646CB}"/>
              </a:ext>
            </a:extLst>
          </p:cNvPr>
          <p:cNvSpPr/>
          <p:nvPr>
            <p:custDataLst>
              <p:tags r:id="rId3"/>
            </p:custDataLst>
          </p:nvPr>
        </p:nvSpPr>
        <p:spPr>
          <a:xfrm>
            <a:off x="3018" y="1"/>
            <a:ext cx="23539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ektangel 4" descr="TagShapePrint">
            <a:extLst>
              <a:ext uri="{FF2B5EF4-FFF2-40B4-BE49-F238E27FC236}">
                <a16:creationId xmlns:a16="http://schemas.microsoft.com/office/drawing/2014/main" id="{B2533FB9-D3CB-4513-AF01-6865DE324090}"/>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393718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835B8C-07AB-41CC-9E71-C4867F754040}"/>
              </a:ext>
            </a:extLst>
          </p:cNvPr>
          <p:cNvSpPr>
            <a:spLocks noGrp="1"/>
          </p:cNvSpPr>
          <p:nvPr>
            <p:ph type="title" hasCustomPrompt="1"/>
            <p:custDataLst>
              <p:tags r:id="rId1"/>
            </p:custDataLst>
          </p:nvPr>
        </p:nvSpPr>
        <p:spPr>
          <a:xfrm>
            <a:off x="1774800" y="1368000"/>
            <a:ext cx="8582400" cy="1273968"/>
          </a:xfrm>
        </p:spPr>
        <p:txBody>
          <a:bodyPr anchor="b"/>
          <a:lstStyle>
            <a:lvl1pPr>
              <a:defRPr sz="4000">
                <a:solidFill>
                  <a:srgbClr val="000000"/>
                </a:solidFill>
              </a:defRPr>
            </a:lvl1pPr>
          </a:lstStyle>
          <a:p>
            <a:r>
              <a:rPr lang="sv-SE" dirty="0"/>
              <a:t>Klicka här för att skriva rubrik</a:t>
            </a:r>
          </a:p>
        </p:txBody>
      </p:sp>
      <p:sp>
        <p:nvSpPr>
          <p:cNvPr id="3" name="Platshållare för text 2">
            <a:extLst>
              <a:ext uri="{FF2B5EF4-FFF2-40B4-BE49-F238E27FC236}">
                <a16:creationId xmlns:a16="http://schemas.microsoft.com/office/drawing/2014/main" id="{3C714B15-840F-4937-81D0-04D9058592A4}"/>
              </a:ext>
            </a:extLst>
          </p:cNvPr>
          <p:cNvSpPr>
            <a:spLocks noGrp="1"/>
          </p:cNvSpPr>
          <p:nvPr>
            <p:ph type="body" idx="1"/>
            <p:custDataLst>
              <p:tags r:id="rId2"/>
            </p:custDataLst>
          </p:nvPr>
        </p:nvSpPr>
        <p:spPr>
          <a:xfrm>
            <a:off x="1774800" y="2673745"/>
            <a:ext cx="8582400" cy="633743"/>
          </a:xfr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Rektangel 3" descr="TagShapePrint">
            <a:extLst>
              <a:ext uri="{FF2B5EF4-FFF2-40B4-BE49-F238E27FC236}">
                <a16:creationId xmlns:a16="http://schemas.microsoft.com/office/drawing/2014/main" id="{4A1CEAEA-19DE-4D04-BA56-BDA29032A8C8}"/>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4249723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Grå, endast rubrik rött streck">
    <p:bg>
      <p:bgPr>
        <a:solidFill>
          <a:srgbClr val="E4E4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000000"/>
                </a:solidFill>
              </a:defRPr>
            </a:lvl1pPr>
          </a:lstStyle>
          <a:p>
            <a:r>
              <a:rPr lang="sv-SE"/>
              <a:t>Klicka här för att ändra mall för rubrikformat</a:t>
            </a:r>
          </a:p>
        </p:txBody>
      </p:sp>
      <p:sp>
        <p:nvSpPr>
          <p:cNvPr id="4" name="Rektangel 3">
            <a:extLst>
              <a:ext uri="{FF2B5EF4-FFF2-40B4-BE49-F238E27FC236}">
                <a16:creationId xmlns:a16="http://schemas.microsoft.com/office/drawing/2014/main" id="{42699372-AE26-4104-A617-190897B6B5EE}"/>
              </a:ext>
            </a:extLst>
          </p:cNvPr>
          <p:cNvSpPr/>
          <p:nvPr>
            <p:custDataLst>
              <p:tags r:id="rId2"/>
            </p:custDataLst>
          </p:nvPr>
        </p:nvSpPr>
        <p:spPr>
          <a:xfrm>
            <a:off x="3018" y="1"/>
            <a:ext cx="23539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3" name="Rektangel 2" descr="TagShapePrint">
            <a:extLst>
              <a:ext uri="{FF2B5EF4-FFF2-40B4-BE49-F238E27FC236}">
                <a16:creationId xmlns:a16="http://schemas.microsoft.com/office/drawing/2014/main" id="{189061F8-55E7-49B6-9AEF-E1D14A4DD197}"/>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0224064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Grå, foto med text rött streck">
    <p:bg>
      <p:bgPr>
        <a:solidFill>
          <a:srgbClr val="E4E4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rgbClr val="000000"/>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238408" y="0"/>
            <a:ext cx="5857592"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ktangel 3">
            <a:extLst>
              <a:ext uri="{FF2B5EF4-FFF2-40B4-BE49-F238E27FC236}">
                <a16:creationId xmlns:a16="http://schemas.microsoft.com/office/drawing/2014/main" id="{E91D795D-EC75-4887-AD5B-C2D7BBDFC584}"/>
              </a:ext>
            </a:extLst>
          </p:cNvPr>
          <p:cNvSpPr/>
          <p:nvPr>
            <p:custDataLst>
              <p:tags r:id="rId4"/>
            </p:custDataLst>
          </p:nvPr>
        </p:nvSpPr>
        <p:spPr>
          <a:xfrm>
            <a:off x="3018" y="1"/>
            <a:ext cx="23539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ektangel 4" descr="TagShapePrint">
            <a:extLst>
              <a:ext uri="{FF2B5EF4-FFF2-40B4-BE49-F238E27FC236}">
                <a16:creationId xmlns:a16="http://schemas.microsoft.com/office/drawing/2014/main" id="{32E03C5E-1186-4165-9246-C2BDBD802763}"/>
              </a:ext>
            </a:extLst>
          </p:cNvPr>
          <p:cNvSpPr/>
          <p:nvPr userDrawn="1">
            <p:custDataLst>
              <p:tags r:id="rId5"/>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9048662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Mörkgrå, rubrik och innehåll rött streck">
    <p:bg>
      <p:bgPr>
        <a:solidFill>
          <a:srgbClr val="4A494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FFFFFF"/>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ktangel 3">
            <a:extLst>
              <a:ext uri="{FF2B5EF4-FFF2-40B4-BE49-F238E27FC236}">
                <a16:creationId xmlns:a16="http://schemas.microsoft.com/office/drawing/2014/main" id="{86B669AE-DB11-48D9-AF4B-A358921646CB}"/>
              </a:ext>
            </a:extLst>
          </p:cNvPr>
          <p:cNvSpPr/>
          <p:nvPr>
            <p:custDataLst>
              <p:tags r:id="rId3"/>
            </p:custDataLst>
          </p:nvPr>
        </p:nvSpPr>
        <p:spPr>
          <a:xfrm>
            <a:off x="3018" y="1"/>
            <a:ext cx="23539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7" name="Rektangel 6" descr="TagShapePrint">
            <a:extLst>
              <a:ext uri="{FF2B5EF4-FFF2-40B4-BE49-F238E27FC236}">
                <a16:creationId xmlns:a16="http://schemas.microsoft.com/office/drawing/2014/main" id="{F7952798-40F2-43AF-ADCB-0F92798101F8}"/>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11" name="Bildobjekt 10" descr="MSB Logotyp vit">
            <a:extLst>
              <a:ext uri="{FF2B5EF4-FFF2-40B4-BE49-F238E27FC236}">
                <a16:creationId xmlns:a16="http://schemas.microsoft.com/office/drawing/2014/main" id="{F1B410AC-55C0-4955-B070-81E9EC800439}"/>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Tree>
    <p:extLst>
      <p:ext uri="{BB962C8B-B14F-4D97-AF65-F5344CB8AC3E}">
        <p14:creationId xmlns:p14="http://schemas.microsoft.com/office/powerpoint/2010/main" val="38571070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Only" preserve="1">
  <p:cSld name="Mörkgrå, endast rubrik rött streck">
    <p:bg>
      <p:bgPr>
        <a:solidFill>
          <a:srgbClr val="4A494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FFFFFF"/>
                </a:solidFill>
              </a:defRPr>
            </a:lvl1pPr>
          </a:lstStyle>
          <a:p>
            <a:r>
              <a:rPr lang="sv-SE"/>
              <a:t>Klicka här för att ändra mall för rubrikformat</a:t>
            </a:r>
          </a:p>
        </p:txBody>
      </p:sp>
      <p:sp>
        <p:nvSpPr>
          <p:cNvPr id="4" name="Rektangel 3">
            <a:extLst>
              <a:ext uri="{FF2B5EF4-FFF2-40B4-BE49-F238E27FC236}">
                <a16:creationId xmlns:a16="http://schemas.microsoft.com/office/drawing/2014/main" id="{42699372-AE26-4104-A617-190897B6B5EE}"/>
              </a:ext>
            </a:extLst>
          </p:cNvPr>
          <p:cNvSpPr/>
          <p:nvPr>
            <p:custDataLst>
              <p:tags r:id="rId2"/>
            </p:custDataLst>
          </p:nvPr>
        </p:nvSpPr>
        <p:spPr>
          <a:xfrm>
            <a:off x="3018" y="1"/>
            <a:ext cx="23539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3" name="Rektangel 2" descr="TagShapePrint">
            <a:extLst>
              <a:ext uri="{FF2B5EF4-FFF2-40B4-BE49-F238E27FC236}">
                <a16:creationId xmlns:a16="http://schemas.microsoft.com/office/drawing/2014/main" id="{3EB786C1-5062-47EE-A182-4CBD58D4B380}"/>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10" name="Bildobjekt 9" descr="MSB Logotyp vit">
            <a:extLst>
              <a:ext uri="{FF2B5EF4-FFF2-40B4-BE49-F238E27FC236}">
                <a16:creationId xmlns:a16="http://schemas.microsoft.com/office/drawing/2014/main" id="{F530D0E8-4E0D-4D85-AB67-CEE8E5C02C83}"/>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Tree>
    <p:extLst>
      <p:ext uri="{BB962C8B-B14F-4D97-AF65-F5344CB8AC3E}">
        <p14:creationId xmlns:p14="http://schemas.microsoft.com/office/powerpoint/2010/main" val="15119636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Mörkgrå, foto med text rött streck">
    <p:bg>
      <p:bgPr>
        <a:solidFill>
          <a:srgbClr val="4A494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rgbClr val="FFFFFF"/>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238408" y="0"/>
            <a:ext cx="5857592"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Rektangel 3">
            <a:extLst>
              <a:ext uri="{FF2B5EF4-FFF2-40B4-BE49-F238E27FC236}">
                <a16:creationId xmlns:a16="http://schemas.microsoft.com/office/drawing/2014/main" id="{E91D795D-EC75-4887-AD5B-C2D7BBDFC584}"/>
              </a:ext>
            </a:extLst>
          </p:cNvPr>
          <p:cNvSpPr/>
          <p:nvPr>
            <p:custDataLst>
              <p:tags r:id="rId4"/>
            </p:custDataLst>
          </p:nvPr>
        </p:nvSpPr>
        <p:spPr>
          <a:xfrm>
            <a:off x="3018" y="1"/>
            <a:ext cx="23539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ektangel 4" descr="TagShapePrint">
            <a:extLst>
              <a:ext uri="{FF2B5EF4-FFF2-40B4-BE49-F238E27FC236}">
                <a16:creationId xmlns:a16="http://schemas.microsoft.com/office/drawing/2014/main" id="{059DDE75-2A1E-40D1-85C6-BD52C5491099}"/>
              </a:ext>
            </a:extLst>
          </p:cNvPr>
          <p:cNvSpPr/>
          <p:nvPr userDrawn="1">
            <p:custDataLst>
              <p:tags r:id="rId5"/>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13" name="Bildobjekt 12" descr="MSB Logotyp vit">
            <a:extLst>
              <a:ext uri="{FF2B5EF4-FFF2-40B4-BE49-F238E27FC236}">
                <a16:creationId xmlns:a16="http://schemas.microsoft.com/office/drawing/2014/main" id="{262E663B-7D0C-449C-81ED-E14E74EED1AA}"/>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Tree>
    <p:extLst>
      <p:ext uri="{BB962C8B-B14F-4D97-AF65-F5344CB8AC3E}">
        <p14:creationId xmlns:p14="http://schemas.microsoft.com/office/powerpoint/2010/main" val="59643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Rubrik och innehåll lila strec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ktangel 3">
            <a:extLst>
              <a:ext uri="{FF2B5EF4-FFF2-40B4-BE49-F238E27FC236}">
                <a16:creationId xmlns:a16="http://schemas.microsoft.com/office/drawing/2014/main" id="{86B669AE-DB11-48D9-AF4B-A358921646CB}"/>
              </a:ext>
            </a:extLst>
          </p:cNvPr>
          <p:cNvSpPr/>
          <p:nvPr>
            <p:custDataLst>
              <p:tags r:id="rId3"/>
            </p:custDataLst>
          </p:nvPr>
        </p:nvSpPr>
        <p:spPr>
          <a:xfrm>
            <a:off x="3018" y="1"/>
            <a:ext cx="23539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ektangel 4" descr="TagShapePrint">
            <a:extLst>
              <a:ext uri="{FF2B5EF4-FFF2-40B4-BE49-F238E27FC236}">
                <a16:creationId xmlns:a16="http://schemas.microsoft.com/office/drawing/2014/main" id="{E357044C-DA38-49F5-A8E4-753F9E350B46}"/>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6755065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Endast rubrik lila strec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000000"/>
                </a:solidFill>
              </a:defRPr>
            </a:lvl1pPr>
          </a:lstStyle>
          <a:p>
            <a:r>
              <a:rPr lang="sv-SE"/>
              <a:t>Klicka här för att ändra mall för rubrikformat</a:t>
            </a:r>
          </a:p>
        </p:txBody>
      </p:sp>
      <p:sp>
        <p:nvSpPr>
          <p:cNvPr id="4" name="Rektangel 3">
            <a:extLst>
              <a:ext uri="{FF2B5EF4-FFF2-40B4-BE49-F238E27FC236}">
                <a16:creationId xmlns:a16="http://schemas.microsoft.com/office/drawing/2014/main" id="{42699372-AE26-4104-A617-190897B6B5EE}"/>
              </a:ext>
            </a:extLst>
          </p:cNvPr>
          <p:cNvSpPr/>
          <p:nvPr>
            <p:custDataLst>
              <p:tags r:id="rId2"/>
            </p:custDataLst>
          </p:nvPr>
        </p:nvSpPr>
        <p:spPr>
          <a:xfrm>
            <a:off x="3018" y="1"/>
            <a:ext cx="23539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3" name="Rektangel 2" descr="TagShapePrint">
            <a:extLst>
              <a:ext uri="{FF2B5EF4-FFF2-40B4-BE49-F238E27FC236}">
                <a16:creationId xmlns:a16="http://schemas.microsoft.com/office/drawing/2014/main" id="{C1671A04-B694-4E06-9704-066D21C9B34A}"/>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40774851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Foto med text lila strec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rgbClr val="000000"/>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238408" y="0"/>
            <a:ext cx="5857592"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ktangel 3">
            <a:extLst>
              <a:ext uri="{FF2B5EF4-FFF2-40B4-BE49-F238E27FC236}">
                <a16:creationId xmlns:a16="http://schemas.microsoft.com/office/drawing/2014/main" id="{E91D795D-EC75-4887-AD5B-C2D7BBDFC584}"/>
              </a:ext>
            </a:extLst>
          </p:cNvPr>
          <p:cNvSpPr/>
          <p:nvPr>
            <p:custDataLst>
              <p:tags r:id="rId4"/>
            </p:custDataLst>
          </p:nvPr>
        </p:nvSpPr>
        <p:spPr>
          <a:xfrm>
            <a:off x="3018" y="1"/>
            <a:ext cx="23539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ektangel 4" descr="TagShapePrint">
            <a:extLst>
              <a:ext uri="{FF2B5EF4-FFF2-40B4-BE49-F238E27FC236}">
                <a16:creationId xmlns:a16="http://schemas.microsoft.com/office/drawing/2014/main" id="{51D0A648-C3B8-4A8C-9681-92309A44D8A6}"/>
              </a:ext>
            </a:extLst>
          </p:cNvPr>
          <p:cNvSpPr/>
          <p:nvPr userDrawn="1">
            <p:custDataLst>
              <p:tags r:id="rId5"/>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2184638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Grå, rubrik och innehåll lila streck">
    <p:bg>
      <p:bgPr>
        <a:solidFill>
          <a:srgbClr val="E4E4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ktangel 3">
            <a:extLst>
              <a:ext uri="{FF2B5EF4-FFF2-40B4-BE49-F238E27FC236}">
                <a16:creationId xmlns:a16="http://schemas.microsoft.com/office/drawing/2014/main" id="{86B669AE-DB11-48D9-AF4B-A358921646CB}"/>
              </a:ext>
            </a:extLst>
          </p:cNvPr>
          <p:cNvSpPr/>
          <p:nvPr>
            <p:custDataLst>
              <p:tags r:id="rId3"/>
            </p:custDataLst>
          </p:nvPr>
        </p:nvSpPr>
        <p:spPr>
          <a:xfrm>
            <a:off x="3018" y="1"/>
            <a:ext cx="23539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ektangel 4" descr="TagShapePrint">
            <a:extLst>
              <a:ext uri="{FF2B5EF4-FFF2-40B4-BE49-F238E27FC236}">
                <a16:creationId xmlns:a16="http://schemas.microsoft.com/office/drawing/2014/main" id="{007C7AC3-BC49-4601-A7B2-0EF800DF7D49}"/>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3266564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Grå, endast rubrik lila streck">
    <p:bg>
      <p:bgPr>
        <a:solidFill>
          <a:srgbClr val="E4E4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000000"/>
                </a:solidFill>
              </a:defRPr>
            </a:lvl1pPr>
          </a:lstStyle>
          <a:p>
            <a:r>
              <a:rPr lang="sv-SE"/>
              <a:t>Klicka här för att ändra mall för rubrikformat</a:t>
            </a:r>
          </a:p>
        </p:txBody>
      </p:sp>
      <p:sp>
        <p:nvSpPr>
          <p:cNvPr id="4" name="Rektangel 3">
            <a:extLst>
              <a:ext uri="{FF2B5EF4-FFF2-40B4-BE49-F238E27FC236}">
                <a16:creationId xmlns:a16="http://schemas.microsoft.com/office/drawing/2014/main" id="{42699372-AE26-4104-A617-190897B6B5EE}"/>
              </a:ext>
            </a:extLst>
          </p:cNvPr>
          <p:cNvSpPr/>
          <p:nvPr>
            <p:custDataLst>
              <p:tags r:id="rId2"/>
            </p:custDataLst>
          </p:nvPr>
        </p:nvSpPr>
        <p:spPr>
          <a:xfrm>
            <a:off x="3018" y="1"/>
            <a:ext cx="23539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3" name="Rektangel 2" descr="TagShapePrint">
            <a:extLst>
              <a:ext uri="{FF2B5EF4-FFF2-40B4-BE49-F238E27FC236}">
                <a16:creationId xmlns:a16="http://schemas.microsoft.com/office/drawing/2014/main" id="{6BD33255-FFA5-49B8-A9EF-FB42094D81C4}"/>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072856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5B0D984-7330-426D-813B-46AAE15059F8}"/>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72A5FEE3-4F44-4EF8-BB58-7C6B9EE46DC0}"/>
              </a:ext>
            </a:extLst>
          </p:cNvPr>
          <p:cNvSpPr>
            <a:spLocks noGrp="1"/>
          </p:cNvSpPr>
          <p:nvPr>
            <p:ph sz="half" idx="1"/>
            <p:custDataLst>
              <p:tags r:id="rId2"/>
            </p:custDataLst>
          </p:nvPr>
        </p:nvSpPr>
        <p:spPr>
          <a:xfrm>
            <a:off x="1773387" y="2265118"/>
            <a:ext cx="4131654" cy="383400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a:extLst>
              <a:ext uri="{FF2B5EF4-FFF2-40B4-BE49-F238E27FC236}">
                <a16:creationId xmlns:a16="http://schemas.microsoft.com/office/drawing/2014/main" id="{D9E75873-11EA-475C-9688-F58B035842BF}"/>
              </a:ext>
            </a:extLst>
          </p:cNvPr>
          <p:cNvSpPr>
            <a:spLocks noGrp="1"/>
          </p:cNvSpPr>
          <p:nvPr>
            <p:ph sz="half" idx="2"/>
            <p:custDataLst>
              <p:tags r:id="rId3"/>
            </p:custDataLst>
          </p:nvPr>
        </p:nvSpPr>
        <p:spPr>
          <a:xfrm>
            <a:off x="6222316" y="2265118"/>
            <a:ext cx="4131654" cy="383400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Rektangel 4" descr="TagShapePrint">
            <a:extLst>
              <a:ext uri="{FF2B5EF4-FFF2-40B4-BE49-F238E27FC236}">
                <a16:creationId xmlns:a16="http://schemas.microsoft.com/office/drawing/2014/main" id="{C44C2790-902A-4C19-85E0-C370F3EBD17A}"/>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7847082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Grå, foto med text lila streck">
    <p:bg>
      <p:bgPr>
        <a:solidFill>
          <a:srgbClr val="E4E4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rgbClr val="000000"/>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238408" y="0"/>
            <a:ext cx="5857592"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ktangel 3">
            <a:extLst>
              <a:ext uri="{FF2B5EF4-FFF2-40B4-BE49-F238E27FC236}">
                <a16:creationId xmlns:a16="http://schemas.microsoft.com/office/drawing/2014/main" id="{E91D795D-EC75-4887-AD5B-C2D7BBDFC584}"/>
              </a:ext>
            </a:extLst>
          </p:cNvPr>
          <p:cNvSpPr/>
          <p:nvPr>
            <p:custDataLst>
              <p:tags r:id="rId4"/>
            </p:custDataLst>
          </p:nvPr>
        </p:nvSpPr>
        <p:spPr>
          <a:xfrm>
            <a:off x="3018" y="1"/>
            <a:ext cx="23539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ektangel 4" descr="TagShapePrint">
            <a:extLst>
              <a:ext uri="{FF2B5EF4-FFF2-40B4-BE49-F238E27FC236}">
                <a16:creationId xmlns:a16="http://schemas.microsoft.com/office/drawing/2014/main" id="{84FB7889-B26A-4350-BD52-B5ADE9D4AF11}"/>
              </a:ext>
            </a:extLst>
          </p:cNvPr>
          <p:cNvSpPr/>
          <p:nvPr userDrawn="1">
            <p:custDataLst>
              <p:tags r:id="rId5"/>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3347558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Mörkgrå, foto med text lila streck">
    <p:bg>
      <p:bgPr>
        <a:solidFill>
          <a:srgbClr val="4A494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rgbClr val="FFFFFF"/>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238408" y="0"/>
            <a:ext cx="5857592"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ktangel 3">
            <a:extLst>
              <a:ext uri="{FF2B5EF4-FFF2-40B4-BE49-F238E27FC236}">
                <a16:creationId xmlns:a16="http://schemas.microsoft.com/office/drawing/2014/main" id="{E91D795D-EC75-4887-AD5B-C2D7BBDFC584}"/>
              </a:ext>
            </a:extLst>
          </p:cNvPr>
          <p:cNvSpPr/>
          <p:nvPr>
            <p:custDataLst>
              <p:tags r:id="rId4"/>
            </p:custDataLst>
          </p:nvPr>
        </p:nvSpPr>
        <p:spPr>
          <a:xfrm>
            <a:off x="3018" y="1"/>
            <a:ext cx="23539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
        <p:nvSpPr>
          <p:cNvPr id="5" name="Rektangel 4" descr="TagShapePrint">
            <a:extLst>
              <a:ext uri="{FF2B5EF4-FFF2-40B4-BE49-F238E27FC236}">
                <a16:creationId xmlns:a16="http://schemas.microsoft.com/office/drawing/2014/main" id="{73E7AADB-07B4-4113-8BA0-A7187E6E1E12}"/>
              </a:ext>
            </a:extLst>
          </p:cNvPr>
          <p:cNvSpPr/>
          <p:nvPr userDrawn="1">
            <p:custDataLst>
              <p:tags r:id="rId5"/>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pic>
        <p:nvPicPr>
          <p:cNvPr id="13" name="Bildobjekt 12" descr="MSB Logotyp vit">
            <a:extLst>
              <a:ext uri="{FF2B5EF4-FFF2-40B4-BE49-F238E27FC236}">
                <a16:creationId xmlns:a16="http://schemas.microsoft.com/office/drawing/2014/main" id="{994A03BA-DF65-448A-A694-8A0AE9D8BE1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Tree>
    <p:extLst>
      <p:ext uri="{BB962C8B-B14F-4D97-AF65-F5344CB8AC3E}">
        <p14:creationId xmlns:p14="http://schemas.microsoft.com/office/powerpoint/2010/main" val="1463613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2535B1B-6056-4CED-8443-F504A14CA1D0}"/>
              </a:ext>
            </a:extLst>
          </p:cNvPr>
          <p:cNvSpPr>
            <a:spLocks noGrp="1"/>
          </p:cNvSpPr>
          <p:nvPr>
            <p:ph type="title"/>
            <p:custDataLst>
              <p:tags r:id="rId1"/>
            </p:custDataLst>
          </p:nvPr>
        </p:nvSpPr>
        <p:spPr>
          <a:xfrm>
            <a:off x="550843" y="479892"/>
            <a:ext cx="10517206" cy="516224"/>
          </a:xfrm>
        </p:spPr>
        <p:txBody>
          <a:bodyPr/>
          <a:lstStyle>
            <a:lvl1pPr>
              <a:defRPr>
                <a:solidFill>
                  <a:srgbClr val="000000"/>
                </a:solidFill>
              </a:defRPr>
            </a:lvl1pPr>
          </a:lstStyle>
          <a:p>
            <a:r>
              <a:rPr lang="sv-SE"/>
              <a:t>Klicka här för att ändra mall för rubrikformat</a:t>
            </a:r>
          </a:p>
        </p:txBody>
      </p:sp>
      <p:sp>
        <p:nvSpPr>
          <p:cNvPr id="3" name="Rektangel 2" descr="TagShapePrint">
            <a:extLst>
              <a:ext uri="{FF2B5EF4-FFF2-40B4-BE49-F238E27FC236}">
                <a16:creationId xmlns:a16="http://schemas.microsoft.com/office/drawing/2014/main" id="{4D234E2D-D23F-4A27-A025-571352EBCD41}"/>
              </a:ext>
            </a:extLst>
          </p:cNvPr>
          <p:cNvSpPr/>
          <p:nvPr userDrawn="1">
            <p:custDataLst>
              <p:tags r:id="rId2"/>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93669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Rektangel 1" descr="TagShapePrint">
            <a:extLst>
              <a:ext uri="{FF2B5EF4-FFF2-40B4-BE49-F238E27FC236}">
                <a16:creationId xmlns:a16="http://schemas.microsoft.com/office/drawing/2014/main" id="{D2624664-E304-43C3-94AF-7C6457527487}"/>
              </a:ext>
            </a:extLst>
          </p:cNvPr>
          <p:cNvSpPr/>
          <p:nvPr userDrawn="1">
            <p:custDataLst>
              <p:tags r:id="rId1"/>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324189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Foto med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7CFCF07-ECDA-4640-B5C3-2D28D1E5348B}"/>
              </a:ext>
            </a:extLst>
          </p:cNvPr>
          <p:cNvSpPr>
            <a:spLocks noGrp="1"/>
          </p:cNvSpPr>
          <p:nvPr>
            <p:ph type="title" hasCustomPrompt="1"/>
            <p:custDataLst>
              <p:tags r:id="rId1"/>
            </p:custDataLst>
          </p:nvPr>
        </p:nvSpPr>
        <p:spPr>
          <a:xfrm>
            <a:off x="7293162" y="1140736"/>
            <a:ext cx="4001936" cy="943824"/>
          </a:xfrm>
        </p:spPr>
        <p:txBody>
          <a:bodyPr anchor="b"/>
          <a:lstStyle>
            <a:lvl1pPr>
              <a:defRPr sz="3200">
                <a:solidFill>
                  <a:srgbClr val="000000"/>
                </a:solidFill>
              </a:defRPr>
            </a:lvl1pPr>
          </a:lstStyle>
          <a:p>
            <a:r>
              <a:rPr lang="sv-SE" dirty="0"/>
              <a:t>Klicka här för att skriva rubrik</a:t>
            </a:r>
          </a:p>
        </p:txBody>
      </p:sp>
      <p:sp>
        <p:nvSpPr>
          <p:cNvPr id="3" name="Platshållare för bild 2">
            <a:extLst>
              <a:ext uri="{FF2B5EF4-FFF2-40B4-BE49-F238E27FC236}">
                <a16:creationId xmlns:a16="http://schemas.microsoft.com/office/drawing/2014/main" id="{9182F77A-2646-4218-A4A9-F18D71B677DD}"/>
              </a:ext>
            </a:extLst>
          </p:cNvPr>
          <p:cNvSpPr>
            <a:spLocks noGrp="1"/>
          </p:cNvSpPr>
          <p:nvPr>
            <p:ph type="pic" idx="1"/>
            <p:custDataLst>
              <p:tags r:id="rId2"/>
            </p:custDataLst>
          </p:nvPr>
        </p:nvSpPr>
        <p:spPr>
          <a:xfrm>
            <a:off x="0" y="0"/>
            <a:ext cx="6096000" cy="6857999"/>
          </a:xfrm>
          <a:solidFill>
            <a:srgbClr val="F7F7F7"/>
          </a:solidFill>
        </p:spPr>
        <p:txBody>
          <a:bodyPr>
            <a:normAutofit/>
          </a:bodyPr>
          <a:lstStyle>
            <a:lvl1pPr marL="0" indent="0" algn="ctr">
              <a:buNone/>
              <a:defRPr sz="1800">
                <a:solidFill>
                  <a:srgbClr val="00000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endParaRPr lang="sv-SE" dirty="0"/>
          </a:p>
        </p:txBody>
      </p:sp>
      <p:sp>
        <p:nvSpPr>
          <p:cNvPr id="7" name="Platshållare för text 6">
            <a:extLst>
              <a:ext uri="{FF2B5EF4-FFF2-40B4-BE49-F238E27FC236}">
                <a16:creationId xmlns:a16="http://schemas.microsoft.com/office/drawing/2014/main" id="{5071BAF5-9712-4804-B086-916A4B24192D}"/>
              </a:ext>
            </a:extLst>
          </p:cNvPr>
          <p:cNvSpPr>
            <a:spLocks noGrp="1"/>
          </p:cNvSpPr>
          <p:nvPr>
            <p:ph type="body" sz="quarter" idx="10"/>
            <p:custDataLst>
              <p:tags r:id="rId3"/>
            </p:custDataLst>
          </p:nvPr>
        </p:nvSpPr>
        <p:spPr>
          <a:xfrm>
            <a:off x="7293162" y="2258402"/>
            <a:ext cx="4002087" cy="3833813"/>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Rektangel 3" descr="TagShapePrint">
            <a:extLst>
              <a:ext uri="{FF2B5EF4-FFF2-40B4-BE49-F238E27FC236}">
                <a16:creationId xmlns:a16="http://schemas.microsoft.com/office/drawing/2014/main" id="{4D010190-EDD4-48A5-B350-2AB1DBEFAA41}"/>
              </a:ext>
            </a:extLst>
          </p:cNvPr>
          <p:cNvSpPr/>
          <p:nvPr userDrawn="1">
            <p:custDataLst>
              <p:tags r:id="rId4"/>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379573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Grå, rubrik och innehåll">
    <p:bg>
      <p:bgPr>
        <a:solidFill>
          <a:srgbClr val="E4E4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960810-8C01-47CE-B39D-C931C2B8EC49}"/>
              </a:ext>
            </a:extLst>
          </p:cNvPr>
          <p:cNvSpPr>
            <a:spLocks noGrp="1"/>
          </p:cNvSpPr>
          <p:nvPr>
            <p:ph type="title"/>
            <p:custDataLst>
              <p:tags r:id="rId1"/>
            </p:custDataLst>
          </p:nvPr>
        </p:nvSpPr>
        <p:spPr>
          <a:xfrm>
            <a:off x="1773388" y="1108423"/>
            <a:ext cx="8580582" cy="966397"/>
          </a:xfrm>
        </p:spPr>
        <p:txBody>
          <a:bodyPr/>
          <a:lstStyle>
            <a:lvl1pPr>
              <a:defRPr>
                <a:solidFill>
                  <a:srgbClr val="000000"/>
                </a:solidFill>
              </a:defRPr>
            </a:lvl1pPr>
          </a:lstStyle>
          <a:p>
            <a:r>
              <a:rPr lang="sv-SE"/>
              <a:t>Klicka här för att ändra mall för rubrikformat</a:t>
            </a:r>
            <a:endParaRPr lang="sv-SE" dirty="0"/>
          </a:p>
        </p:txBody>
      </p:sp>
      <p:sp>
        <p:nvSpPr>
          <p:cNvPr id="3" name="Platshållare för innehåll 2">
            <a:extLst>
              <a:ext uri="{FF2B5EF4-FFF2-40B4-BE49-F238E27FC236}">
                <a16:creationId xmlns:a16="http://schemas.microsoft.com/office/drawing/2014/main" id="{54B2EE45-8107-4DF6-B7D2-B3F80F43CEF7}"/>
              </a:ext>
            </a:extLst>
          </p:cNvPr>
          <p:cNvSpPr>
            <a:spLocks noGrp="1"/>
          </p:cNvSpPr>
          <p:nvPr>
            <p:ph idx="1"/>
            <p:custDataLst>
              <p:tags r:id="rId2"/>
            </p:custDataLst>
          </p:nvPr>
        </p:nvSpPr>
        <p:spPr>
          <a:xfrm>
            <a:off x="1773388" y="2265119"/>
            <a:ext cx="8580582" cy="3601527"/>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Rektangel 3" descr="TagShapePrint">
            <a:extLst>
              <a:ext uri="{FF2B5EF4-FFF2-40B4-BE49-F238E27FC236}">
                <a16:creationId xmlns:a16="http://schemas.microsoft.com/office/drawing/2014/main" id="{0563D0BB-A7F6-4376-899B-98FBF764D891}"/>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808140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Grå, avsnittsrubrik">
    <p:bg>
      <p:bgPr>
        <a:solidFill>
          <a:srgbClr val="E4E4E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F835B8C-07AB-41CC-9E71-C4867F754040}"/>
              </a:ext>
            </a:extLst>
          </p:cNvPr>
          <p:cNvSpPr>
            <a:spLocks noGrp="1"/>
          </p:cNvSpPr>
          <p:nvPr>
            <p:ph type="title" hasCustomPrompt="1"/>
            <p:custDataLst>
              <p:tags r:id="rId1"/>
            </p:custDataLst>
          </p:nvPr>
        </p:nvSpPr>
        <p:spPr>
          <a:xfrm>
            <a:off x="1774800" y="1368000"/>
            <a:ext cx="8582400" cy="1273968"/>
          </a:xfrm>
        </p:spPr>
        <p:txBody>
          <a:bodyPr anchor="b"/>
          <a:lstStyle>
            <a:lvl1pPr>
              <a:defRPr sz="4000">
                <a:solidFill>
                  <a:srgbClr val="000000"/>
                </a:solidFill>
              </a:defRPr>
            </a:lvl1pPr>
          </a:lstStyle>
          <a:p>
            <a:r>
              <a:rPr lang="sv-SE" dirty="0"/>
              <a:t>Klicka här för att skriva rubrik</a:t>
            </a:r>
          </a:p>
        </p:txBody>
      </p:sp>
      <p:sp>
        <p:nvSpPr>
          <p:cNvPr id="3" name="Platshållare för text 2">
            <a:extLst>
              <a:ext uri="{FF2B5EF4-FFF2-40B4-BE49-F238E27FC236}">
                <a16:creationId xmlns:a16="http://schemas.microsoft.com/office/drawing/2014/main" id="{3C714B15-840F-4937-81D0-04D9058592A4}"/>
              </a:ext>
            </a:extLst>
          </p:cNvPr>
          <p:cNvSpPr>
            <a:spLocks noGrp="1"/>
          </p:cNvSpPr>
          <p:nvPr>
            <p:ph type="body" idx="1"/>
            <p:custDataLst>
              <p:tags r:id="rId2"/>
            </p:custDataLst>
          </p:nvPr>
        </p:nvSpPr>
        <p:spPr>
          <a:xfrm>
            <a:off x="1774800" y="2673745"/>
            <a:ext cx="8582400" cy="633743"/>
          </a:xfrm>
        </p:spPr>
        <p:txBody>
          <a:bodyPr/>
          <a:lstStyle>
            <a:lvl1pPr marL="0" indent="0">
              <a:buNone/>
              <a:defRPr sz="2400">
                <a:solidFill>
                  <a:srgbClr val="00000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Rektangel 3" descr="TagShapePrint">
            <a:extLst>
              <a:ext uri="{FF2B5EF4-FFF2-40B4-BE49-F238E27FC236}">
                <a16:creationId xmlns:a16="http://schemas.microsoft.com/office/drawing/2014/main" id="{696F1378-E97B-4E02-B8F4-8472610D4ECC}"/>
              </a:ext>
            </a:extLst>
          </p:cNvPr>
          <p:cNvSpPr/>
          <p:nvPr userDrawn="1">
            <p:custDataLst>
              <p:tags r:id="rId3"/>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171136008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47" Type="http://schemas.openxmlformats.org/officeDocument/2006/relationships/tags" Target="../tags/tag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ags" Target="../tags/tag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ags" Target="../tags/tag1.xml"/><Relationship Id="rId48" Type="http://schemas.openxmlformats.org/officeDocument/2006/relationships/tags" Target="../tags/tag6.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ags" Target="../tags/tag4.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0F1D9020-1940-49A2-BFA3-95584FEA93EC}"/>
              </a:ext>
            </a:extLst>
          </p:cNvPr>
          <p:cNvSpPr>
            <a:spLocks noGrp="1"/>
          </p:cNvSpPr>
          <p:nvPr>
            <p:ph type="title"/>
            <p:custDataLst>
              <p:tags r:id="rId43"/>
            </p:custDataLst>
          </p:nvPr>
        </p:nvSpPr>
        <p:spPr>
          <a:xfrm>
            <a:off x="1773388" y="1108423"/>
            <a:ext cx="8580582" cy="966397"/>
          </a:xfrm>
          <a:prstGeom prst="rect">
            <a:avLst/>
          </a:prstGeom>
        </p:spPr>
        <p:txBody>
          <a:bodyPr vert="horz" lIns="91440" tIns="45720" rIns="91440" bIns="45720" rtlCol="0" anchor="t">
            <a:noAutofit/>
          </a:bodyPr>
          <a:lstStyle/>
          <a:p>
            <a:r>
              <a:rPr lang="sv-SE" dirty="0"/>
              <a:t>Klicka här för att ändra mall för rubrikformat</a:t>
            </a:r>
          </a:p>
        </p:txBody>
      </p:sp>
      <p:sp>
        <p:nvSpPr>
          <p:cNvPr id="3" name="Platshållare för text 2">
            <a:extLst>
              <a:ext uri="{FF2B5EF4-FFF2-40B4-BE49-F238E27FC236}">
                <a16:creationId xmlns:a16="http://schemas.microsoft.com/office/drawing/2014/main" id="{C40A15B8-FBB7-4178-991C-E12627728F18}"/>
              </a:ext>
            </a:extLst>
          </p:cNvPr>
          <p:cNvSpPr>
            <a:spLocks noGrp="1"/>
          </p:cNvSpPr>
          <p:nvPr>
            <p:ph type="body" idx="1"/>
            <p:custDataLst>
              <p:tags r:id="rId44"/>
            </p:custDataLst>
          </p:nvPr>
        </p:nvSpPr>
        <p:spPr>
          <a:xfrm>
            <a:off x="1773388" y="2265119"/>
            <a:ext cx="8580582" cy="3601527"/>
          </a:xfrm>
          <a:prstGeom prst="rect">
            <a:avLst/>
          </a:prstGeom>
        </p:spPr>
        <p:txBody>
          <a:bodyPr vert="horz" lIns="91440" tIns="45720" rIns="91440" bIns="45720" rtlCol="0">
            <a:noAutofit/>
          </a:bodyPr>
          <a:lstStyle/>
          <a:p>
            <a:pPr lvl="0"/>
            <a:r>
              <a:rPr lang="sv-SE" dirty="0"/>
              <a:t>Redigera format för bakgrundstext</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a:extLst>
              <a:ext uri="{FF2B5EF4-FFF2-40B4-BE49-F238E27FC236}">
                <a16:creationId xmlns:a16="http://schemas.microsoft.com/office/drawing/2014/main" id="{BF95B3C8-56E1-4799-9EF1-0E2899D19799}"/>
              </a:ext>
            </a:extLst>
          </p:cNvPr>
          <p:cNvSpPr>
            <a:spLocks noGrp="1"/>
          </p:cNvSpPr>
          <p:nvPr>
            <p:ph type="dt" sz="half" idx="2"/>
            <p:custDataLst>
              <p:tags r:id="rId45"/>
            </p:custDataLst>
          </p:nvPr>
        </p:nvSpPr>
        <p:spPr>
          <a:xfrm>
            <a:off x="838200" y="6356350"/>
            <a:ext cx="1418617" cy="365125"/>
          </a:xfrm>
          <a:prstGeom prst="rect">
            <a:avLst/>
          </a:prstGeom>
        </p:spPr>
        <p:txBody>
          <a:bodyPr vert="horz" lIns="91440" tIns="45720" rIns="91440" bIns="45720" rtlCol="0" anchor="ctr"/>
          <a:lstStyle>
            <a:lvl1pPr algn="l">
              <a:defRPr sz="1200">
                <a:solidFill>
                  <a:srgbClr val="898989"/>
                </a:solidFill>
              </a:defRPr>
            </a:lvl1pPr>
          </a:lstStyle>
          <a:p>
            <a:fld id="{EBE9B6F4-6F0E-449D-99C3-FA3961AAF713}" type="datetimeFigureOut">
              <a:rPr lang="sv-SE" smtClean="0"/>
              <a:pPr/>
              <a:t>2024-03-01</a:t>
            </a:fld>
            <a:endParaRPr lang="sv-SE"/>
          </a:p>
        </p:txBody>
      </p:sp>
      <p:sp>
        <p:nvSpPr>
          <p:cNvPr id="5" name="Platshållare för sidfot 4">
            <a:extLst>
              <a:ext uri="{FF2B5EF4-FFF2-40B4-BE49-F238E27FC236}">
                <a16:creationId xmlns:a16="http://schemas.microsoft.com/office/drawing/2014/main" id="{50C6C383-6118-42A0-9B5E-5FFE17808E4C}"/>
              </a:ext>
            </a:extLst>
          </p:cNvPr>
          <p:cNvSpPr>
            <a:spLocks noGrp="1"/>
          </p:cNvSpPr>
          <p:nvPr>
            <p:ph type="ftr" sz="quarter" idx="3"/>
            <p:custDataLst>
              <p:tags r:id="rId46"/>
            </p:custDataLst>
          </p:nvPr>
        </p:nvSpPr>
        <p:spPr>
          <a:xfrm>
            <a:off x="4038600" y="6356350"/>
            <a:ext cx="1700719" cy="365125"/>
          </a:xfrm>
          <a:prstGeom prst="rect">
            <a:avLst/>
          </a:prstGeom>
        </p:spPr>
        <p:txBody>
          <a:bodyPr vert="horz" lIns="91440" tIns="45720" rIns="91440" bIns="45720" rtlCol="0" anchor="ctr"/>
          <a:lstStyle>
            <a:lvl1pPr algn="ctr">
              <a:defRPr sz="1200">
                <a:solidFill>
                  <a:srgbClr val="898989"/>
                </a:solidFill>
              </a:defRPr>
            </a:lvl1pPr>
          </a:lstStyle>
          <a:p>
            <a:endParaRPr lang="sv-SE"/>
          </a:p>
        </p:txBody>
      </p:sp>
      <p:sp>
        <p:nvSpPr>
          <p:cNvPr id="6" name="Platshållare för bildnummer 5">
            <a:extLst>
              <a:ext uri="{FF2B5EF4-FFF2-40B4-BE49-F238E27FC236}">
                <a16:creationId xmlns:a16="http://schemas.microsoft.com/office/drawing/2014/main" id="{1EB2F42B-D68C-4430-95CE-B474C2F44049}"/>
              </a:ext>
            </a:extLst>
          </p:cNvPr>
          <p:cNvSpPr>
            <a:spLocks noGrp="1"/>
          </p:cNvSpPr>
          <p:nvPr>
            <p:ph type="sldNum" sz="quarter" idx="4"/>
            <p:custDataLst>
              <p:tags r:id="rId47"/>
            </p:custDataLst>
          </p:nvPr>
        </p:nvSpPr>
        <p:spPr>
          <a:xfrm>
            <a:off x="8182706" y="6356350"/>
            <a:ext cx="387231" cy="365125"/>
          </a:xfrm>
          <a:prstGeom prst="rect">
            <a:avLst/>
          </a:prstGeom>
        </p:spPr>
        <p:txBody>
          <a:bodyPr vert="horz" lIns="91440" tIns="45720" rIns="91440" bIns="45720" rtlCol="0" anchor="ctr"/>
          <a:lstStyle>
            <a:lvl1pPr algn="r">
              <a:defRPr sz="1200">
                <a:solidFill>
                  <a:srgbClr val="898989"/>
                </a:solidFill>
              </a:defRPr>
            </a:lvl1pPr>
          </a:lstStyle>
          <a:p>
            <a:fld id="{B56B4F8C-CEC5-4B2C-9C29-5300068510B6}" type="slidenum">
              <a:rPr lang="sv-SE" smtClean="0"/>
              <a:pPr/>
              <a:t>‹#›</a:t>
            </a:fld>
            <a:endParaRPr lang="sv-SE"/>
          </a:p>
        </p:txBody>
      </p:sp>
      <p:pic>
        <p:nvPicPr>
          <p:cNvPr id="9" name="Bildobjekt 8" descr="MSB Logotyp">
            <a:extLst>
              <a:ext uri="{FF2B5EF4-FFF2-40B4-BE49-F238E27FC236}">
                <a16:creationId xmlns:a16="http://schemas.microsoft.com/office/drawing/2014/main" id="{C61C71E5-2BEA-4EE5-8908-79C24C365760}"/>
              </a:ext>
            </a:extLst>
          </p:cNvPr>
          <p:cNvPicPr>
            <a:picLocks noChangeAspect="1"/>
          </p:cNvPicPr>
          <p:nvPr/>
        </p:nvPicPr>
        <p:blipFill>
          <a:blip r:embed="rId49" cstate="hqprint">
            <a:extLst>
              <a:ext uri="{28A0092B-C50C-407E-A947-70E740481C1C}">
                <a14:useLocalDpi xmlns:a14="http://schemas.microsoft.com/office/drawing/2010/main" val="0"/>
              </a:ext>
            </a:extLst>
          </a:blip>
          <a:stretch>
            <a:fillRect/>
          </a:stretch>
        </p:blipFill>
        <p:spPr>
          <a:xfrm>
            <a:off x="11068050" y="6296026"/>
            <a:ext cx="952500" cy="422519"/>
          </a:xfrm>
          <a:prstGeom prst="rect">
            <a:avLst/>
          </a:prstGeom>
        </p:spPr>
      </p:pic>
      <p:sp>
        <p:nvSpPr>
          <p:cNvPr id="7" name="Rektangel 6" descr="TagShapePrint">
            <a:extLst>
              <a:ext uri="{FF2B5EF4-FFF2-40B4-BE49-F238E27FC236}">
                <a16:creationId xmlns:a16="http://schemas.microsoft.com/office/drawing/2014/main" id="{7ACF45BF-8B57-4982-89CE-41EEE824F538}"/>
              </a:ext>
            </a:extLst>
          </p:cNvPr>
          <p:cNvSpPr/>
          <p:nvPr userDrawn="1">
            <p:custDataLst>
              <p:tags r:id="rId48"/>
            </p:custDataLst>
          </p:nvPr>
        </p:nvSpPr>
        <p:spPr>
          <a:xfrm>
            <a:off x="0" y="0"/>
            <a:ext cx="0" cy="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rgbClr val="FFFFFF"/>
              </a:solidFill>
            </a:endParaRPr>
          </a:p>
        </p:txBody>
      </p:sp>
    </p:spTree>
    <p:extLst>
      <p:ext uri="{BB962C8B-B14F-4D97-AF65-F5344CB8AC3E}">
        <p14:creationId xmlns:p14="http://schemas.microsoft.com/office/powerpoint/2010/main" val="4062957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Lst>
  <p:txStyles>
    <p:titleStyle>
      <a:lvl1pPr algn="l" defTabSz="914400" rtl="0" eaLnBrk="1" latinLnBrk="0" hangingPunct="1">
        <a:lnSpc>
          <a:spcPct val="90000"/>
        </a:lnSpc>
        <a:spcBef>
          <a:spcPct val="0"/>
        </a:spcBef>
        <a:buNone/>
        <a:defRPr sz="3200" b="1" kern="1200">
          <a:solidFill>
            <a:srgbClr val="000000"/>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kern="1200">
          <a:solidFill>
            <a:srgbClr val="000000"/>
          </a:solidFill>
          <a:latin typeface="+mn-lt"/>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rgbClr val="000000"/>
          </a:solidFill>
          <a:latin typeface="+mn-lt"/>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1800" kern="1200">
          <a:solidFill>
            <a:srgbClr val="000000"/>
          </a:solidFill>
          <a:latin typeface="+mn-lt"/>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600" kern="1200">
          <a:solidFill>
            <a:srgbClr val="000000"/>
          </a:solidFill>
          <a:latin typeface="+mn-lt"/>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400" kern="1200">
          <a:solidFill>
            <a:srgbClr val="000000"/>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Överblick mätning och uppföljning…">
            <a:extLst>
              <a:ext uri="{FF2B5EF4-FFF2-40B4-BE49-F238E27FC236}">
                <a16:creationId xmlns:a16="http://schemas.microsoft.com/office/drawing/2014/main" id="{74EF9BCA-BEDD-AFF8-A7E8-57CB0616FE61}"/>
              </a:ext>
            </a:extLst>
          </p:cNvPr>
          <p:cNvSpPr txBox="1">
            <a:spLocks noGrp="1"/>
          </p:cNvSpPr>
          <p:nvPr>
            <p:ph type="ctrTitle"/>
          </p:nvPr>
        </p:nvSpPr>
        <p:spPr>
          <a:xfrm>
            <a:off x="979056" y="1324586"/>
            <a:ext cx="10741890" cy="23731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a:lnSpc>
                <a:spcPts val="3000"/>
              </a:lnSpc>
              <a:defRPr sz="4100">
                <a:solidFill>
                  <a:srgbClr val="000000"/>
                </a:solidFill>
                <a:latin typeface="Helvetica Neue Light"/>
                <a:ea typeface="Helvetica Neue Light"/>
                <a:cs typeface="Helvetica Neue Light"/>
                <a:sym typeface="Helvetica Neue Light"/>
              </a:defRPr>
            </a:pPr>
            <a:br>
              <a:rPr lang="sv-SE" sz="2600" b="0" dirty="0">
                <a:latin typeface="Century Gothic" panose="020B0502020202020204" pitchFamily="34" charset="0"/>
              </a:rPr>
            </a:br>
            <a:br>
              <a:rPr lang="sv-SE" sz="2600" b="0" dirty="0">
                <a:latin typeface="Century Gothic" panose="020B0502020202020204" pitchFamily="34" charset="0"/>
              </a:rPr>
            </a:br>
            <a:br>
              <a:rPr lang="sv-SE" sz="2400" b="0" dirty="0">
                <a:latin typeface="+mn-lt"/>
              </a:rPr>
            </a:br>
            <a:br>
              <a:rPr lang="sv-SE" sz="2400" b="0" dirty="0">
                <a:latin typeface="+mn-lt"/>
              </a:rPr>
            </a:br>
            <a:br>
              <a:rPr lang="sv-SE" sz="2400" b="0" dirty="0">
                <a:latin typeface="+mn-lt"/>
              </a:rPr>
            </a:br>
            <a:r>
              <a:rPr lang="sv-SE" sz="2000" b="0" dirty="0">
                <a:latin typeface="+mn-lt"/>
              </a:rPr>
              <a:t>beredskapsveckan@msb.se</a:t>
            </a:r>
            <a:endParaRPr sz="2000" b="0" dirty="0">
              <a:latin typeface="+mn-lt"/>
              <a:ea typeface="Helvetica Neue Light"/>
              <a:cs typeface="Helvetica Neue Light"/>
              <a:sym typeface="Helvetica Neue Light"/>
            </a:endParaRPr>
          </a:p>
        </p:txBody>
      </p:sp>
      <p:sp>
        <p:nvSpPr>
          <p:cNvPr id="5" name="Överblick mätning och uppföljning…">
            <a:extLst>
              <a:ext uri="{FF2B5EF4-FFF2-40B4-BE49-F238E27FC236}">
                <a16:creationId xmlns:a16="http://schemas.microsoft.com/office/drawing/2014/main" id="{9A47B50B-C637-B9CB-377C-528A3808F4AC}"/>
              </a:ext>
            </a:extLst>
          </p:cNvPr>
          <p:cNvSpPr txBox="1">
            <a:spLocks/>
          </p:cNvSpPr>
          <p:nvPr/>
        </p:nvSpPr>
        <p:spPr>
          <a:xfrm>
            <a:off x="979056" y="1479647"/>
            <a:ext cx="9190856" cy="17091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square" lIns="50800" tIns="50800" rIns="50800" bIns="50800" rtlCol="0" anchor="ctr">
            <a:spAutoFit/>
          </a:bodyPr>
          <a:lstStyle>
            <a:lvl1pPr algn="l" defTabSz="914400" rtl="0" eaLnBrk="1" latinLnBrk="0" hangingPunct="1">
              <a:lnSpc>
                <a:spcPct val="90000"/>
              </a:lnSpc>
              <a:spcBef>
                <a:spcPct val="0"/>
              </a:spcBef>
              <a:buNone/>
              <a:defRPr sz="4000" b="1" kern="1200">
                <a:solidFill>
                  <a:srgbClr val="000000"/>
                </a:solidFill>
                <a:latin typeface="+mj-lt"/>
                <a:ea typeface="+mj-ea"/>
                <a:cs typeface="+mj-cs"/>
              </a:defRPr>
            </a:lvl1pPr>
          </a:lstStyle>
          <a:p>
            <a:pPr>
              <a:defRPr sz="4100">
                <a:solidFill>
                  <a:srgbClr val="000000"/>
                </a:solidFill>
                <a:latin typeface="Helvetica Neue Light"/>
                <a:ea typeface="Helvetica Neue Light"/>
                <a:cs typeface="Helvetica Neue Light"/>
                <a:sym typeface="Helvetica Neue Light"/>
              </a:defRPr>
            </a:pPr>
            <a:r>
              <a:rPr lang="sv-SE" sz="4600" dirty="0">
                <a:latin typeface="Century Gothic" panose="020B0502020202020204" pitchFamily="34" charset="0"/>
                <a:ea typeface="Helvetica Neue Light"/>
                <a:cs typeface="Helvetica Neue Light"/>
                <a:sym typeface="Helvetica Neue Light"/>
              </a:rPr>
              <a:t>Presentation och frågestund </a:t>
            </a:r>
            <a:br>
              <a:rPr lang="sv-SE" sz="4600" dirty="0">
                <a:latin typeface="Century Gothic" panose="020B0502020202020204" pitchFamily="34" charset="0"/>
                <a:ea typeface="Helvetica Neue Light"/>
                <a:cs typeface="Helvetica Neue Light"/>
                <a:sym typeface="Helvetica Neue Light"/>
              </a:rPr>
            </a:br>
            <a:r>
              <a:rPr lang="sv-SE" sz="4600" dirty="0">
                <a:latin typeface="Century Gothic" panose="020B0502020202020204" pitchFamily="34" charset="0"/>
                <a:ea typeface="Helvetica Neue Light"/>
                <a:cs typeface="Helvetica Neue Light"/>
                <a:sym typeface="Helvetica Neue Light"/>
              </a:rPr>
              <a:t>om Beredskapsveckan </a:t>
            </a:r>
            <a:br>
              <a:rPr lang="sv-SE" sz="4600" dirty="0">
                <a:latin typeface="Century Gothic" panose="020B0502020202020204" pitchFamily="34" charset="0"/>
                <a:ea typeface="Helvetica Neue Light"/>
                <a:cs typeface="Helvetica Neue Light"/>
                <a:sym typeface="Helvetica Neue Light"/>
              </a:rPr>
            </a:br>
            <a:r>
              <a:rPr lang="sv-SE" sz="2400" dirty="0">
                <a:latin typeface="Century Gothic" panose="020B0502020202020204" pitchFamily="34" charset="0"/>
                <a:ea typeface="Helvetica Neue Light"/>
                <a:cs typeface="Helvetica Neue Light"/>
                <a:sym typeface="Helvetica Neue Light"/>
              </a:rPr>
              <a:t>23 februari 2024</a:t>
            </a:r>
            <a:endParaRPr lang="sv-SE" sz="2400" b="0" dirty="0">
              <a:latin typeface="Helvetica Neue Light"/>
              <a:ea typeface="Helvetica Neue Light"/>
              <a:cs typeface="Helvetica Neue Light"/>
              <a:sym typeface="Helvetica Neue Light"/>
            </a:endParaRPr>
          </a:p>
        </p:txBody>
      </p:sp>
    </p:spTree>
    <p:extLst>
      <p:ext uri="{BB962C8B-B14F-4D97-AF65-F5344CB8AC3E}">
        <p14:creationId xmlns:p14="http://schemas.microsoft.com/office/powerpoint/2010/main" val="8152832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graphicFrame>
        <p:nvGraphicFramePr>
          <p:cNvPr id="2" name="Tabell 2">
            <a:extLst>
              <a:ext uri="{FF2B5EF4-FFF2-40B4-BE49-F238E27FC236}">
                <a16:creationId xmlns:a16="http://schemas.microsoft.com/office/drawing/2014/main" id="{3B26FD6C-12AE-4BFA-AA42-B4AE7440F436}"/>
              </a:ext>
            </a:extLst>
          </p:cNvPr>
          <p:cNvGraphicFramePr>
            <a:graphicFrameLocks noGrp="1"/>
          </p:cNvGraphicFramePr>
          <p:nvPr>
            <p:extLst>
              <p:ext uri="{D42A27DB-BD31-4B8C-83A1-F6EECF244321}">
                <p14:modId xmlns:p14="http://schemas.microsoft.com/office/powerpoint/2010/main" val="2976872220"/>
              </p:ext>
            </p:extLst>
          </p:nvPr>
        </p:nvGraphicFramePr>
        <p:xfrm>
          <a:off x="5221535" y="739407"/>
          <a:ext cx="5418666" cy="4880790"/>
        </p:xfrm>
        <a:graphic>
          <a:graphicData uri="http://schemas.openxmlformats.org/drawingml/2006/table">
            <a:tbl>
              <a:tblPr firstRow="1" bandRow="1">
                <a:effectLst>
                  <a:outerShdw blurRad="50800" dist="38100" dir="18900000" algn="bl" rotWithShape="0">
                    <a:prstClr val="black">
                      <a:alpha val="40000"/>
                    </a:prstClr>
                  </a:outerShdw>
                </a:effectLst>
                <a:tableStyleId>{5C22544A-7EE6-4342-B048-85BDC9FD1C3A}</a:tableStyleId>
              </a:tblPr>
              <a:tblGrid>
                <a:gridCol w="2709333">
                  <a:extLst>
                    <a:ext uri="{9D8B030D-6E8A-4147-A177-3AD203B41FA5}">
                      <a16:colId xmlns:a16="http://schemas.microsoft.com/office/drawing/2014/main" val="1251538658"/>
                    </a:ext>
                  </a:extLst>
                </a:gridCol>
                <a:gridCol w="2709333">
                  <a:extLst>
                    <a:ext uri="{9D8B030D-6E8A-4147-A177-3AD203B41FA5}">
                      <a16:colId xmlns:a16="http://schemas.microsoft.com/office/drawing/2014/main" val="2286774297"/>
                    </a:ext>
                  </a:extLst>
                </a:gridCol>
              </a:tblGrid>
              <a:tr h="365637">
                <a:tc>
                  <a:txBody>
                    <a:bodyPr/>
                    <a:lstStyle/>
                    <a:p>
                      <a:r>
                        <a:rPr lang="en-GB" dirty="0" err="1"/>
                        <a:t>Månad</a:t>
                      </a:r>
                      <a:endParaRPr lang="en-GB" dirty="0"/>
                    </a:p>
                  </a:txBody>
                  <a:tcPr/>
                </a:tc>
                <a:tc>
                  <a:txBody>
                    <a:bodyPr/>
                    <a:lstStyle/>
                    <a:p>
                      <a:r>
                        <a:rPr lang="en-GB" dirty="0" err="1"/>
                        <a:t>Månadens</a:t>
                      </a:r>
                      <a:r>
                        <a:rPr lang="en-GB" dirty="0"/>
                        <a:t> tips/</a:t>
                      </a:r>
                      <a:r>
                        <a:rPr lang="en-GB" dirty="0" err="1"/>
                        <a:t>tema</a:t>
                      </a:r>
                      <a:endParaRPr lang="en-GB" dirty="0"/>
                    </a:p>
                  </a:txBody>
                  <a:tcPr/>
                </a:tc>
                <a:extLst>
                  <a:ext uri="{0D108BD9-81ED-4DB2-BD59-A6C34878D82A}">
                    <a16:rowId xmlns:a16="http://schemas.microsoft.com/office/drawing/2014/main" val="1219991788"/>
                  </a:ext>
                </a:extLst>
              </a:tr>
              <a:tr h="370715">
                <a:tc>
                  <a:txBody>
                    <a:bodyPr/>
                    <a:lstStyle/>
                    <a:p>
                      <a:r>
                        <a:rPr lang="en-GB" dirty="0"/>
                        <a:t>Mars</a:t>
                      </a:r>
                    </a:p>
                  </a:txBody>
                  <a:tcPr/>
                </a:tc>
                <a:tc>
                  <a:txBody>
                    <a:bodyPr/>
                    <a:lstStyle/>
                    <a:p>
                      <a:r>
                        <a:rPr lang="en-GB" dirty="0"/>
                        <a:t>Skyddsrum</a:t>
                      </a:r>
                    </a:p>
                  </a:txBody>
                  <a:tcPr/>
                </a:tc>
                <a:extLst>
                  <a:ext uri="{0D108BD9-81ED-4DB2-BD59-A6C34878D82A}">
                    <a16:rowId xmlns:a16="http://schemas.microsoft.com/office/drawing/2014/main" val="2188278690"/>
                  </a:ext>
                </a:extLst>
              </a:tr>
              <a:tr h="370715">
                <a:tc>
                  <a:txBody>
                    <a:bodyPr/>
                    <a:lstStyle/>
                    <a:p>
                      <a:r>
                        <a:rPr lang="en-GB" dirty="0"/>
                        <a:t>April</a:t>
                      </a:r>
                    </a:p>
                  </a:txBody>
                  <a:tcPr/>
                </a:tc>
                <a:tc>
                  <a:txBody>
                    <a:bodyPr/>
                    <a:lstStyle/>
                    <a:p>
                      <a:r>
                        <a:rPr lang="en-GB" dirty="0" err="1"/>
                        <a:t>Grannsamverkan</a:t>
                      </a:r>
                      <a:endParaRPr lang="en-GB" dirty="0"/>
                    </a:p>
                  </a:txBody>
                  <a:tcPr/>
                </a:tc>
                <a:extLst>
                  <a:ext uri="{0D108BD9-81ED-4DB2-BD59-A6C34878D82A}">
                    <a16:rowId xmlns:a16="http://schemas.microsoft.com/office/drawing/2014/main" val="476543003"/>
                  </a:ext>
                </a:extLst>
              </a:tr>
              <a:tr h="370715">
                <a:tc>
                  <a:txBody>
                    <a:bodyPr/>
                    <a:lstStyle/>
                    <a:p>
                      <a:r>
                        <a:rPr lang="en-GB" dirty="0"/>
                        <a:t>Maj </a:t>
                      </a:r>
                    </a:p>
                  </a:txBody>
                  <a:tcPr/>
                </a:tc>
                <a:tc>
                  <a:txBody>
                    <a:bodyPr/>
                    <a:lstStyle/>
                    <a:p>
                      <a:r>
                        <a:rPr lang="en-GB" dirty="0"/>
                        <a:t>Din roll i </a:t>
                      </a:r>
                      <a:r>
                        <a:rPr lang="en-GB" dirty="0" err="1"/>
                        <a:t>totalförsvaret</a:t>
                      </a:r>
                      <a:endParaRPr lang="en-GB" dirty="0"/>
                    </a:p>
                  </a:txBody>
                  <a:tcPr/>
                </a:tc>
                <a:extLst>
                  <a:ext uri="{0D108BD9-81ED-4DB2-BD59-A6C34878D82A}">
                    <a16:rowId xmlns:a16="http://schemas.microsoft.com/office/drawing/2014/main" val="1738082491"/>
                  </a:ext>
                </a:extLst>
              </a:tr>
              <a:tr h="639865">
                <a:tc>
                  <a:txBody>
                    <a:bodyPr/>
                    <a:lstStyle/>
                    <a:p>
                      <a:r>
                        <a:rPr lang="en-GB" dirty="0" err="1"/>
                        <a:t>Juni</a:t>
                      </a:r>
                      <a:endParaRPr lang="en-GB" dirty="0"/>
                    </a:p>
                  </a:txBody>
                  <a:tcPr/>
                </a:tc>
                <a:tc>
                  <a:txBody>
                    <a:bodyPr/>
                    <a:lstStyle/>
                    <a:p>
                      <a:r>
                        <a:rPr lang="en-GB" dirty="0" err="1"/>
                        <a:t>Vatten</a:t>
                      </a:r>
                      <a:r>
                        <a:rPr lang="en-GB" dirty="0"/>
                        <a:t> </a:t>
                      </a:r>
                      <a:r>
                        <a:rPr lang="en-GB" dirty="0" err="1"/>
                        <a:t>och</a:t>
                      </a:r>
                      <a:r>
                        <a:rPr lang="en-GB" dirty="0"/>
                        <a:t> mat</a:t>
                      </a:r>
                    </a:p>
                  </a:txBody>
                  <a:tcPr/>
                </a:tc>
                <a:extLst>
                  <a:ext uri="{0D108BD9-81ED-4DB2-BD59-A6C34878D82A}">
                    <a16:rowId xmlns:a16="http://schemas.microsoft.com/office/drawing/2014/main" val="4259294136"/>
                  </a:ext>
                </a:extLst>
              </a:tr>
              <a:tr h="370715">
                <a:tc>
                  <a:txBody>
                    <a:bodyPr/>
                    <a:lstStyle/>
                    <a:p>
                      <a:r>
                        <a:rPr lang="en-GB" dirty="0" err="1"/>
                        <a:t>Juli</a:t>
                      </a:r>
                      <a:endParaRPr lang="en-GB" dirty="0"/>
                    </a:p>
                  </a:txBody>
                  <a:tcPr/>
                </a:tc>
                <a:tc>
                  <a:txBody>
                    <a:bodyPr/>
                    <a:lstStyle/>
                    <a:p>
                      <a:r>
                        <a:rPr lang="en-GB" dirty="0" err="1"/>
                        <a:t>Lokalt</a:t>
                      </a:r>
                      <a:r>
                        <a:rPr lang="en-GB" dirty="0"/>
                        <a:t> </a:t>
                      </a:r>
                      <a:r>
                        <a:rPr lang="en-GB" dirty="0" err="1"/>
                        <a:t>tema</a:t>
                      </a:r>
                      <a:endParaRPr lang="en-GB" dirty="0"/>
                    </a:p>
                  </a:txBody>
                  <a:tcPr/>
                </a:tc>
                <a:extLst>
                  <a:ext uri="{0D108BD9-81ED-4DB2-BD59-A6C34878D82A}">
                    <a16:rowId xmlns:a16="http://schemas.microsoft.com/office/drawing/2014/main" val="1732984920"/>
                  </a:ext>
                </a:extLst>
              </a:tr>
              <a:tr h="370715">
                <a:tc>
                  <a:txBody>
                    <a:bodyPr/>
                    <a:lstStyle/>
                    <a:p>
                      <a:r>
                        <a:rPr lang="en-GB" dirty="0" err="1"/>
                        <a:t>Augusti</a:t>
                      </a:r>
                      <a:endParaRPr lang="en-GB" dirty="0"/>
                    </a:p>
                  </a:txBody>
                  <a:tcPr/>
                </a:tc>
                <a:tc>
                  <a:txBody>
                    <a:bodyPr/>
                    <a:lstStyle/>
                    <a:p>
                      <a:r>
                        <a:rPr lang="en-GB" dirty="0" err="1"/>
                        <a:t>Engagera</a:t>
                      </a:r>
                      <a:r>
                        <a:rPr lang="en-GB" dirty="0"/>
                        <a:t> dig!</a:t>
                      </a:r>
                    </a:p>
                  </a:txBody>
                  <a:tcPr/>
                </a:tc>
                <a:extLst>
                  <a:ext uri="{0D108BD9-81ED-4DB2-BD59-A6C34878D82A}">
                    <a16:rowId xmlns:a16="http://schemas.microsoft.com/office/drawing/2014/main" val="698860277"/>
                  </a:ext>
                </a:extLst>
              </a:tr>
              <a:tr h="639865">
                <a:tc>
                  <a:txBody>
                    <a:bodyPr/>
                    <a:lstStyle/>
                    <a:p>
                      <a:r>
                        <a:rPr lang="en-GB" dirty="0"/>
                        <a:t>September</a:t>
                      </a:r>
                    </a:p>
                  </a:txBody>
                  <a:tcPr/>
                </a:tc>
                <a:tc>
                  <a:txBody>
                    <a:bodyPr/>
                    <a:lstStyle/>
                    <a:p>
                      <a:r>
                        <a:rPr lang="en-GB" dirty="0"/>
                        <a:t>Beredskapsveckan </a:t>
                      </a:r>
                      <a:br>
                        <a:rPr lang="en-GB" dirty="0"/>
                      </a:br>
                      <a:r>
                        <a:rPr lang="en-GB" dirty="0"/>
                        <a:t>- </a:t>
                      </a:r>
                      <a:r>
                        <a:rPr lang="en-GB" dirty="0" err="1"/>
                        <a:t>Sätt</a:t>
                      </a:r>
                      <a:r>
                        <a:rPr lang="en-GB" dirty="0"/>
                        <a:t> i </a:t>
                      </a:r>
                      <a:r>
                        <a:rPr lang="en-GB" dirty="0" err="1"/>
                        <a:t>gång</a:t>
                      </a:r>
                      <a:r>
                        <a:rPr lang="en-GB" dirty="0"/>
                        <a:t>!</a:t>
                      </a:r>
                    </a:p>
                  </a:txBody>
                  <a:tcPr/>
                </a:tc>
                <a:extLst>
                  <a:ext uri="{0D108BD9-81ED-4DB2-BD59-A6C34878D82A}">
                    <a16:rowId xmlns:a16="http://schemas.microsoft.com/office/drawing/2014/main" val="4196078144"/>
                  </a:ext>
                </a:extLst>
              </a:tr>
              <a:tr h="370715">
                <a:tc>
                  <a:txBody>
                    <a:bodyPr/>
                    <a:lstStyle/>
                    <a:p>
                      <a:r>
                        <a:rPr lang="en-GB" dirty="0" err="1"/>
                        <a:t>Oktober</a:t>
                      </a:r>
                      <a:endParaRPr lang="en-GB" dirty="0"/>
                    </a:p>
                  </a:txBody>
                  <a:tcPr/>
                </a:tc>
                <a:tc>
                  <a:txBody>
                    <a:bodyPr/>
                    <a:lstStyle/>
                    <a:p>
                      <a:r>
                        <a:rPr lang="en-GB" dirty="0" err="1"/>
                        <a:t>Informationssäkerhet</a:t>
                      </a:r>
                      <a:endParaRPr lang="en-GB" dirty="0"/>
                    </a:p>
                  </a:txBody>
                  <a:tcPr/>
                </a:tc>
                <a:extLst>
                  <a:ext uri="{0D108BD9-81ED-4DB2-BD59-A6C34878D82A}">
                    <a16:rowId xmlns:a16="http://schemas.microsoft.com/office/drawing/2014/main" val="3601479861"/>
                  </a:ext>
                </a:extLst>
              </a:tr>
              <a:tr h="639865">
                <a:tc>
                  <a:txBody>
                    <a:bodyPr/>
                    <a:lstStyle/>
                    <a:p>
                      <a:r>
                        <a:rPr lang="en-GB" dirty="0"/>
                        <a:t>November</a:t>
                      </a:r>
                    </a:p>
                  </a:txBody>
                  <a:tcPr/>
                </a:tc>
                <a:tc>
                  <a:txBody>
                    <a:bodyPr/>
                    <a:lstStyle/>
                    <a:p>
                      <a:r>
                        <a:rPr lang="en-GB" dirty="0"/>
                        <a:t>Klara, </a:t>
                      </a:r>
                      <a:r>
                        <a:rPr lang="en-GB" dirty="0" err="1"/>
                        <a:t>färdiga</a:t>
                      </a:r>
                      <a:r>
                        <a:rPr lang="en-GB" dirty="0"/>
                        <a:t> </a:t>
                      </a:r>
                      <a:br>
                        <a:rPr lang="en-GB" dirty="0"/>
                      </a:br>
                      <a:r>
                        <a:rPr lang="en-GB" dirty="0"/>
                        <a:t>16-årsuppdraget</a:t>
                      </a:r>
                    </a:p>
                  </a:txBody>
                  <a:tcPr/>
                </a:tc>
                <a:extLst>
                  <a:ext uri="{0D108BD9-81ED-4DB2-BD59-A6C34878D82A}">
                    <a16:rowId xmlns:a16="http://schemas.microsoft.com/office/drawing/2014/main" val="4124231276"/>
                  </a:ext>
                </a:extLst>
              </a:tr>
              <a:tr h="370715">
                <a:tc>
                  <a:txBody>
                    <a:bodyPr/>
                    <a:lstStyle/>
                    <a:p>
                      <a:r>
                        <a:rPr lang="en-GB" dirty="0"/>
                        <a:t>December</a:t>
                      </a:r>
                    </a:p>
                  </a:txBody>
                  <a:tcPr/>
                </a:tc>
                <a:tc>
                  <a:txBody>
                    <a:bodyPr/>
                    <a:lstStyle/>
                    <a:p>
                      <a:r>
                        <a:rPr lang="en-GB" dirty="0" err="1"/>
                        <a:t>Värme</a:t>
                      </a:r>
                      <a:endParaRPr lang="en-GB" dirty="0"/>
                    </a:p>
                  </a:txBody>
                  <a:tcPr/>
                </a:tc>
                <a:extLst>
                  <a:ext uri="{0D108BD9-81ED-4DB2-BD59-A6C34878D82A}">
                    <a16:rowId xmlns:a16="http://schemas.microsoft.com/office/drawing/2014/main" val="457681830"/>
                  </a:ext>
                </a:extLst>
              </a:tr>
            </a:tbl>
          </a:graphicData>
        </a:graphic>
      </p:graphicFrame>
      <p:pic>
        <p:nvPicPr>
          <p:cNvPr id="3" name="Bildobjekt 2">
            <a:extLst>
              <a:ext uri="{FF2B5EF4-FFF2-40B4-BE49-F238E27FC236}">
                <a16:creationId xmlns:a16="http://schemas.microsoft.com/office/drawing/2014/main" id="{DFA7C561-4122-4356-A4CB-54C0F18CCE8F}"/>
              </a:ext>
            </a:extLst>
          </p:cNvPr>
          <p:cNvPicPr>
            <a:picLocks noChangeAspect="1"/>
          </p:cNvPicPr>
          <p:nvPr/>
        </p:nvPicPr>
        <p:blipFill>
          <a:blip r:embed="rId3"/>
          <a:stretch>
            <a:fillRect/>
          </a:stretch>
        </p:blipFill>
        <p:spPr>
          <a:xfrm>
            <a:off x="439205" y="658829"/>
            <a:ext cx="3892750" cy="5042159"/>
          </a:xfrm>
          <a:prstGeom prst="rect">
            <a:avLst/>
          </a:prstGeom>
          <a:effectLst>
            <a:outerShdw blurRad="50800" dist="38100" dir="18900000" algn="bl" rotWithShape="0">
              <a:prstClr val="black">
                <a:alpha val="40000"/>
              </a:prstClr>
            </a:outerShdw>
          </a:effectLst>
        </p:spPr>
      </p:pic>
    </p:spTree>
    <p:extLst>
      <p:ext uri="{BB962C8B-B14F-4D97-AF65-F5344CB8AC3E}">
        <p14:creationId xmlns:p14="http://schemas.microsoft.com/office/powerpoint/2010/main" val="21953364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B055849-ADA3-4C17-9201-0F77B979634E}"/>
              </a:ext>
            </a:extLst>
          </p:cNvPr>
          <p:cNvSpPr>
            <a:spLocks noGrp="1"/>
          </p:cNvSpPr>
          <p:nvPr>
            <p:ph type="title"/>
          </p:nvPr>
        </p:nvSpPr>
        <p:spPr>
          <a:xfrm>
            <a:off x="1213503" y="928961"/>
            <a:ext cx="9520015" cy="966397"/>
          </a:xfrm>
        </p:spPr>
        <p:txBody>
          <a:bodyPr/>
          <a:lstStyle/>
          <a:p>
            <a:pPr algn="ctr"/>
            <a:r>
              <a:rPr lang="sv-SE" sz="3600" dirty="0">
                <a:ea typeface="Times New Roman" panose="02020603050405020304" pitchFamily="18" charset="0"/>
              </a:rPr>
              <a:t>Nyhet: G</a:t>
            </a:r>
            <a:r>
              <a:rPr lang="sv-SE" sz="3600" b="1" dirty="0">
                <a:effectLst/>
                <a:ea typeface="Times New Roman" panose="02020603050405020304" pitchFamily="18" charset="0"/>
              </a:rPr>
              <a:t>enomförandemodell. </a:t>
            </a:r>
            <a:br>
              <a:rPr lang="sv-SE" sz="3600" b="1" dirty="0">
                <a:effectLst/>
                <a:ea typeface="Times New Roman" panose="02020603050405020304" pitchFamily="18" charset="0"/>
              </a:rPr>
            </a:br>
            <a:r>
              <a:rPr lang="sv-SE" sz="3600" b="1" dirty="0">
                <a:effectLst/>
                <a:ea typeface="Times New Roman" panose="02020603050405020304" pitchFamily="18" charset="0"/>
              </a:rPr>
              <a:t>Vilka förutsättningar har ni?</a:t>
            </a:r>
            <a:endParaRPr lang="sv-SE" sz="3600" dirty="0"/>
          </a:p>
        </p:txBody>
      </p:sp>
      <p:pic>
        <p:nvPicPr>
          <p:cNvPr id="9" name="Platshållare för innehåll 8">
            <a:extLst>
              <a:ext uri="{FF2B5EF4-FFF2-40B4-BE49-F238E27FC236}">
                <a16:creationId xmlns:a16="http://schemas.microsoft.com/office/drawing/2014/main" id="{79E346A5-6097-4B2A-B5BA-B881E2FBD45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92679" y="2324347"/>
            <a:ext cx="5555465" cy="3705424"/>
          </a:xfrm>
        </p:spPr>
      </p:pic>
    </p:spTree>
    <p:extLst>
      <p:ext uri="{BB962C8B-B14F-4D97-AF65-F5344CB8AC3E}">
        <p14:creationId xmlns:p14="http://schemas.microsoft.com/office/powerpoint/2010/main" val="13764673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 3">
            <a:extLst>
              <a:ext uri="{FF2B5EF4-FFF2-40B4-BE49-F238E27FC236}">
                <a16:creationId xmlns:a16="http://schemas.microsoft.com/office/drawing/2014/main" id="{B68A88FB-7C41-46EE-8FEE-282B576A24A2}"/>
              </a:ext>
            </a:extLst>
          </p:cNvPr>
          <p:cNvGraphicFramePr>
            <a:graphicFrameLocks noGrp="1"/>
          </p:cNvGraphicFramePr>
          <p:nvPr>
            <p:extLst>
              <p:ext uri="{D42A27DB-BD31-4B8C-83A1-F6EECF244321}">
                <p14:modId xmlns:p14="http://schemas.microsoft.com/office/powerpoint/2010/main" val="3909810084"/>
              </p:ext>
            </p:extLst>
          </p:nvPr>
        </p:nvGraphicFramePr>
        <p:xfrm>
          <a:off x="0" y="1"/>
          <a:ext cx="12192000" cy="6858000"/>
        </p:xfrm>
        <a:graphic>
          <a:graphicData uri="http://schemas.openxmlformats.org/drawingml/2006/table">
            <a:tbl>
              <a:tblPr firstRow="1" firstCol="1" bandRow="1">
                <a:tableStyleId>{5C22544A-7EE6-4342-B048-85BDC9FD1C3A}</a:tableStyleId>
              </a:tblPr>
              <a:tblGrid>
                <a:gridCol w="2437980">
                  <a:extLst>
                    <a:ext uri="{9D8B030D-6E8A-4147-A177-3AD203B41FA5}">
                      <a16:colId xmlns:a16="http://schemas.microsoft.com/office/drawing/2014/main" val="3856136227"/>
                    </a:ext>
                  </a:extLst>
                </a:gridCol>
                <a:gridCol w="2437980">
                  <a:extLst>
                    <a:ext uri="{9D8B030D-6E8A-4147-A177-3AD203B41FA5}">
                      <a16:colId xmlns:a16="http://schemas.microsoft.com/office/drawing/2014/main" val="4027120934"/>
                    </a:ext>
                  </a:extLst>
                </a:gridCol>
                <a:gridCol w="2437980">
                  <a:extLst>
                    <a:ext uri="{9D8B030D-6E8A-4147-A177-3AD203B41FA5}">
                      <a16:colId xmlns:a16="http://schemas.microsoft.com/office/drawing/2014/main" val="475756435"/>
                    </a:ext>
                  </a:extLst>
                </a:gridCol>
                <a:gridCol w="2439030">
                  <a:extLst>
                    <a:ext uri="{9D8B030D-6E8A-4147-A177-3AD203B41FA5}">
                      <a16:colId xmlns:a16="http://schemas.microsoft.com/office/drawing/2014/main" val="2177875246"/>
                    </a:ext>
                  </a:extLst>
                </a:gridCol>
                <a:gridCol w="2439030">
                  <a:extLst>
                    <a:ext uri="{9D8B030D-6E8A-4147-A177-3AD203B41FA5}">
                      <a16:colId xmlns:a16="http://schemas.microsoft.com/office/drawing/2014/main" val="2288537614"/>
                    </a:ext>
                  </a:extLst>
                </a:gridCol>
              </a:tblGrid>
              <a:tr h="869731">
                <a:tc>
                  <a:txBody>
                    <a:bodyPr/>
                    <a:lstStyle/>
                    <a:p>
                      <a:pPr algn="ctr">
                        <a:lnSpc>
                          <a:spcPct val="106000"/>
                        </a:lnSpc>
                        <a:spcAft>
                          <a:spcPts val="800"/>
                        </a:spcAft>
                      </a:pPr>
                      <a:r>
                        <a:rPr lang="sv-SE" sz="800" dirty="0">
                          <a:effectLst/>
                        </a:rPr>
                        <a:t> </a:t>
                      </a:r>
                      <a:endParaRPr lang="sv-SE" sz="1000" dirty="0">
                        <a:effectLst/>
                      </a:endParaRPr>
                    </a:p>
                    <a:p>
                      <a:pPr algn="ctr">
                        <a:lnSpc>
                          <a:spcPct val="106000"/>
                        </a:lnSpc>
                        <a:spcAft>
                          <a:spcPts val="800"/>
                        </a:spcAft>
                      </a:pPr>
                      <a:r>
                        <a:rPr lang="sv-SE" sz="1800" dirty="0">
                          <a:solidFill>
                            <a:schemeClr val="tx1"/>
                          </a:solidFill>
                          <a:effectLst/>
                          <a:latin typeface="+mj-lt"/>
                        </a:rPr>
                        <a:t>1</a:t>
                      </a:r>
                      <a:endParaRPr lang="sv-SE" sz="1000" dirty="0">
                        <a:effectLst/>
                      </a:endParaRPr>
                    </a:p>
                    <a:p>
                      <a:pPr algn="ctr">
                        <a:lnSpc>
                          <a:spcPct val="106000"/>
                        </a:lnSpc>
                        <a:spcAft>
                          <a:spcPts val="800"/>
                        </a:spcAft>
                      </a:pPr>
                      <a:r>
                        <a:rPr lang="sv-SE" sz="800" dirty="0">
                          <a:effectLst/>
                        </a:rPr>
                        <a:t> </a:t>
                      </a:r>
                      <a:endParaRPr lang="sv-SE" sz="1000" dirty="0">
                        <a:effectLst/>
                        <a:latin typeface="Garamond" panose="02020404030301010803" pitchFamily="18" charset="0"/>
                        <a:ea typeface="Garamond" panose="02020404030301010803" pitchFamily="18" charset="0"/>
                        <a:cs typeface="Times New Roman" panose="02020603050405020304" pitchFamily="18" charset="0"/>
                      </a:endParaRPr>
                    </a:p>
                  </a:txBody>
                  <a:tcPr marL="60216" marR="60216" marT="0" marB="0" anchor="ctr">
                    <a:solidFill>
                      <a:srgbClr val="A9A8A4"/>
                    </a:solidFill>
                  </a:tcPr>
                </a:tc>
                <a:tc>
                  <a:txBody>
                    <a:bodyPr/>
                    <a:lstStyle/>
                    <a:p>
                      <a:pPr algn="ctr">
                        <a:lnSpc>
                          <a:spcPct val="106000"/>
                        </a:lnSpc>
                        <a:spcAft>
                          <a:spcPts val="800"/>
                        </a:spcAft>
                      </a:pPr>
                      <a:r>
                        <a:rPr lang="sv-SE" sz="1800" b="1" kern="1200" dirty="0">
                          <a:solidFill>
                            <a:schemeClr val="tx1"/>
                          </a:solidFill>
                          <a:effectLst/>
                          <a:latin typeface="+mj-lt"/>
                          <a:ea typeface="+mn-ea"/>
                          <a:cs typeface="+mn-cs"/>
                        </a:rPr>
                        <a:t>2</a:t>
                      </a:r>
                      <a:endParaRPr lang="sv-SE" sz="1000" dirty="0">
                        <a:effectLst/>
                        <a:latin typeface="Garamond" panose="02020404030301010803" pitchFamily="18" charset="0"/>
                        <a:ea typeface="Garamond" panose="02020404030301010803" pitchFamily="18" charset="0"/>
                        <a:cs typeface="Times New Roman" panose="02020603050405020304" pitchFamily="18" charset="0"/>
                      </a:endParaRPr>
                    </a:p>
                  </a:txBody>
                  <a:tcPr marL="60216" marR="60216" marT="0" marB="0" anchor="ctr">
                    <a:solidFill>
                      <a:srgbClr val="A9A8A4"/>
                    </a:solidFill>
                  </a:tcPr>
                </a:tc>
                <a:tc>
                  <a:txBody>
                    <a:bodyPr/>
                    <a:lstStyle/>
                    <a:p>
                      <a:pPr algn="ctr">
                        <a:lnSpc>
                          <a:spcPct val="106000"/>
                        </a:lnSpc>
                        <a:spcAft>
                          <a:spcPts val="800"/>
                        </a:spcAft>
                      </a:pPr>
                      <a:r>
                        <a:rPr lang="sv-SE" sz="1800" b="1" kern="1200" dirty="0">
                          <a:solidFill>
                            <a:schemeClr val="tx1"/>
                          </a:solidFill>
                          <a:effectLst/>
                          <a:latin typeface="+mj-lt"/>
                          <a:ea typeface="+mn-ea"/>
                          <a:cs typeface="+mn-cs"/>
                        </a:rPr>
                        <a:t>3</a:t>
                      </a:r>
                    </a:p>
                  </a:txBody>
                  <a:tcPr marL="60216" marR="60216" marT="0" marB="0" anchor="ctr">
                    <a:solidFill>
                      <a:srgbClr val="A9A8A4"/>
                    </a:solidFill>
                  </a:tcPr>
                </a:tc>
                <a:tc>
                  <a:txBody>
                    <a:bodyPr/>
                    <a:lstStyle/>
                    <a:p>
                      <a:pPr marL="0" algn="ctr" defTabSz="914400" rtl="0" eaLnBrk="1" latinLnBrk="0" hangingPunct="1">
                        <a:lnSpc>
                          <a:spcPct val="106000"/>
                        </a:lnSpc>
                        <a:spcAft>
                          <a:spcPts val="800"/>
                        </a:spcAft>
                      </a:pPr>
                      <a:r>
                        <a:rPr lang="sv-SE" sz="1800" b="1" kern="1200" dirty="0">
                          <a:solidFill>
                            <a:schemeClr val="tx1"/>
                          </a:solidFill>
                          <a:effectLst/>
                          <a:latin typeface="+mj-lt"/>
                          <a:ea typeface="+mn-ea"/>
                          <a:cs typeface="+mn-cs"/>
                        </a:rPr>
                        <a:t>4</a:t>
                      </a:r>
                    </a:p>
                  </a:txBody>
                  <a:tcPr marL="60216" marR="60216" marT="0" marB="0" anchor="ctr">
                    <a:solidFill>
                      <a:srgbClr val="A9A8A4"/>
                    </a:solidFill>
                  </a:tcPr>
                </a:tc>
                <a:tc>
                  <a:txBody>
                    <a:bodyPr/>
                    <a:lstStyle/>
                    <a:p>
                      <a:pPr algn="ctr">
                        <a:lnSpc>
                          <a:spcPct val="106000"/>
                        </a:lnSpc>
                        <a:spcAft>
                          <a:spcPts val="800"/>
                        </a:spcAft>
                      </a:pPr>
                      <a:r>
                        <a:rPr lang="sv-SE" sz="1800" b="1" kern="1200" dirty="0">
                          <a:solidFill>
                            <a:schemeClr val="tx1"/>
                          </a:solidFill>
                          <a:effectLst/>
                          <a:latin typeface="+mj-lt"/>
                          <a:ea typeface="+mn-ea"/>
                          <a:cs typeface="+mn-cs"/>
                        </a:rPr>
                        <a:t>5</a:t>
                      </a:r>
                    </a:p>
                  </a:txBody>
                  <a:tcPr marL="60216" marR="60216" marT="0" marB="0" anchor="ctr">
                    <a:solidFill>
                      <a:srgbClr val="A9A8A4"/>
                    </a:solidFill>
                  </a:tcPr>
                </a:tc>
                <a:extLst>
                  <a:ext uri="{0D108BD9-81ED-4DB2-BD59-A6C34878D82A}">
                    <a16:rowId xmlns:a16="http://schemas.microsoft.com/office/drawing/2014/main" val="3165547746"/>
                  </a:ext>
                </a:extLst>
              </a:tr>
              <a:tr h="1155500">
                <a:tc>
                  <a:txBody>
                    <a:bodyPr/>
                    <a:lstStyle/>
                    <a:p>
                      <a:pPr algn="ctr">
                        <a:lnSpc>
                          <a:spcPct val="106000"/>
                        </a:lnSpc>
                        <a:spcAft>
                          <a:spcPts val="800"/>
                        </a:spcAft>
                      </a:pPr>
                      <a:r>
                        <a:rPr lang="sv-SE" sz="1400" dirty="0">
                          <a:solidFill>
                            <a:schemeClr val="tx1"/>
                          </a:solidFill>
                          <a:effectLst/>
                        </a:rPr>
                        <a:t> </a:t>
                      </a:r>
                      <a:br>
                        <a:rPr lang="sv-SE" sz="1400" dirty="0">
                          <a:solidFill>
                            <a:schemeClr val="tx1"/>
                          </a:solidFill>
                          <a:effectLst/>
                        </a:rPr>
                      </a:br>
                      <a:r>
                        <a:rPr lang="sv-SE" sz="1400" b="1" kern="1200" dirty="0">
                          <a:solidFill>
                            <a:schemeClr val="tx1"/>
                          </a:solidFill>
                          <a:effectLst/>
                          <a:latin typeface="+mn-lt"/>
                          <a:ea typeface="+mn-ea"/>
                          <a:cs typeface="+mn-cs"/>
                        </a:rPr>
                        <a:t>Info om egenberedskap sociala medier + webb. Dagligen.</a:t>
                      </a:r>
                    </a:p>
                    <a:p>
                      <a:pPr algn="ctr">
                        <a:lnSpc>
                          <a:spcPct val="106000"/>
                        </a:lnSpc>
                        <a:spcAft>
                          <a:spcPts val="800"/>
                        </a:spcAft>
                      </a:pPr>
                      <a:r>
                        <a:rPr lang="sv-SE" sz="800" dirty="0">
                          <a:effectLst/>
                        </a:rPr>
                        <a:t> </a:t>
                      </a:r>
                      <a:endParaRPr lang="sv-SE" sz="1000" dirty="0">
                        <a:effectLst/>
                        <a:latin typeface="Garamond" panose="02020404030301010803" pitchFamily="18" charset="0"/>
                        <a:ea typeface="Garamond" panose="02020404030301010803" pitchFamily="18" charset="0"/>
                        <a:cs typeface="Times New Roman" panose="02020603050405020304" pitchFamily="18" charset="0"/>
                      </a:endParaRPr>
                    </a:p>
                  </a:txBody>
                  <a:tcPr marL="60216" marR="60216" marT="0" marB="0" anchor="ctr">
                    <a:solidFill>
                      <a:schemeClr val="bg1">
                        <a:lumMod val="95000"/>
                      </a:schemeClr>
                    </a:solidFill>
                  </a:tcPr>
                </a:tc>
                <a:tc>
                  <a:txBody>
                    <a:bodyPr/>
                    <a:lstStyle/>
                    <a:p>
                      <a:pPr algn="ctr">
                        <a:lnSpc>
                          <a:spcPct val="106000"/>
                        </a:lnSpc>
                        <a:spcAft>
                          <a:spcPts val="800"/>
                        </a:spcAft>
                      </a:pPr>
                      <a:r>
                        <a:rPr lang="sv-SE" sz="1400" b="1" kern="1200" dirty="0">
                          <a:solidFill>
                            <a:schemeClr val="tx1"/>
                          </a:solidFill>
                          <a:effectLst/>
                          <a:latin typeface="+mn-lt"/>
                          <a:ea typeface="+mn-ea"/>
                          <a:cs typeface="+mn-cs"/>
                        </a:rPr>
                        <a:t>Info om egenberedskap sociala medier + webb. Dagligen.</a:t>
                      </a:r>
                    </a:p>
                  </a:txBody>
                  <a:tcPr marL="60216" marR="60216" marT="0" marB="0" anchor="ctr">
                    <a:solidFill>
                      <a:schemeClr val="bg2"/>
                    </a:solidFill>
                  </a:tcPr>
                </a:tc>
                <a:tc>
                  <a:txBody>
                    <a:bodyPr/>
                    <a:lstStyle/>
                    <a:p>
                      <a:pPr algn="ctr">
                        <a:lnSpc>
                          <a:spcPct val="106000"/>
                        </a:lnSpc>
                        <a:spcAft>
                          <a:spcPts val="800"/>
                        </a:spcAft>
                      </a:pPr>
                      <a:r>
                        <a:rPr lang="sv-SE" sz="1400" b="1" kern="1200" dirty="0">
                          <a:solidFill>
                            <a:schemeClr val="tx1"/>
                          </a:solidFill>
                          <a:effectLst/>
                          <a:latin typeface="+mn-lt"/>
                          <a:ea typeface="+mn-ea"/>
                          <a:cs typeface="+mn-cs"/>
                        </a:rPr>
                        <a:t>Info om egenberedskap sociala medier + webb. Dagligen.</a:t>
                      </a:r>
                    </a:p>
                  </a:txBody>
                  <a:tcPr marL="60216" marR="60216" marT="0" marB="0" anchor="ctr">
                    <a:solidFill>
                      <a:schemeClr val="accent4">
                        <a:lumMod val="20000"/>
                        <a:lumOff val="80000"/>
                      </a:schemeClr>
                    </a:solidFill>
                  </a:tcPr>
                </a:tc>
                <a:tc>
                  <a:txBody>
                    <a:bodyPr/>
                    <a:lstStyle/>
                    <a:p>
                      <a:pPr algn="ctr">
                        <a:lnSpc>
                          <a:spcPct val="106000"/>
                        </a:lnSpc>
                        <a:spcAft>
                          <a:spcPts val="800"/>
                        </a:spcAft>
                      </a:pPr>
                      <a:r>
                        <a:rPr lang="sv-SE" sz="1400" b="1" kern="1200" dirty="0">
                          <a:solidFill>
                            <a:schemeClr val="tx1"/>
                          </a:solidFill>
                          <a:effectLst/>
                          <a:latin typeface="+mn-lt"/>
                          <a:ea typeface="+mn-ea"/>
                          <a:cs typeface="+mn-cs"/>
                        </a:rPr>
                        <a:t>Info om egenberedskap sociala medier + webb. Dagligen.</a:t>
                      </a:r>
                    </a:p>
                  </a:txBody>
                  <a:tcPr marL="60216" marR="60216" marT="0" marB="0" anchor="ctr">
                    <a:solidFill>
                      <a:srgbClr val="F8D6C7"/>
                    </a:solidFill>
                  </a:tcPr>
                </a:tc>
                <a:tc>
                  <a:txBody>
                    <a:bodyPr/>
                    <a:lstStyle/>
                    <a:p>
                      <a:pPr algn="ctr">
                        <a:lnSpc>
                          <a:spcPct val="106000"/>
                        </a:lnSpc>
                        <a:spcAft>
                          <a:spcPts val="800"/>
                        </a:spcAft>
                      </a:pPr>
                      <a:r>
                        <a:rPr lang="sv-SE" sz="1400" b="1" kern="1200" dirty="0">
                          <a:solidFill>
                            <a:schemeClr val="tx1"/>
                          </a:solidFill>
                          <a:effectLst/>
                          <a:latin typeface="+mn-lt"/>
                          <a:ea typeface="+mn-ea"/>
                          <a:cs typeface="+mn-cs"/>
                        </a:rPr>
                        <a:t>Info om egenberedskap sociala medier + webb. Dagligen.</a:t>
                      </a:r>
                    </a:p>
                  </a:txBody>
                  <a:tcPr marL="60216" marR="60216" marT="0" marB="0" anchor="ctr">
                    <a:solidFill>
                      <a:schemeClr val="accent5">
                        <a:lumMod val="60000"/>
                        <a:lumOff val="40000"/>
                      </a:schemeClr>
                    </a:solidFill>
                  </a:tcPr>
                </a:tc>
                <a:extLst>
                  <a:ext uri="{0D108BD9-81ED-4DB2-BD59-A6C34878D82A}">
                    <a16:rowId xmlns:a16="http://schemas.microsoft.com/office/drawing/2014/main" val="1247328034"/>
                  </a:ext>
                </a:extLst>
              </a:tr>
              <a:tr h="1170602">
                <a:tc>
                  <a:txBody>
                    <a:bodyPr/>
                    <a:lstStyle/>
                    <a:p>
                      <a:pPr algn="ctr">
                        <a:lnSpc>
                          <a:spcPct val="106000"/>
                        </a:lnSpc>
                        <a:spcAft>
                          <a:spcPts val="800"/>
                        </a:spcAft>
                      </a:pPr>
                      <a:r>
                        <a:rPr lang="sv-SE" sz="800" dirty="0">
                          <a:effectLst/>
                        </a:rPr>
                        <a:t> </a:t>
                      </a:r>
                      <a:endParaRPr lang="sv-SE" sz="1000" dirty="0">
                        <a:effectLst/>
                        <a:latin typeface="Garamond" panose="02020404030301010803" pitchFamily="18" charset="0"/>
                        <a:ea typeface="Garamond" panose="02020404030301010803" pitchFamily="18" charset="0"/>
                        <a:cs typeface="Times New Roman" panose="02020603050405020304" pitchFamily="18" charset="0"/>
                      </a:endParaRPr>
                    </a:p>
                  </a:txBody>
                  <a:tcPr marL="60216" marR="60216" marT="0" marB="0" anchor="ctr">
                    <a:solidFill>
                      <a:schemeClr val="bg1">
                        <a:lumMod val="95000"/>
                      </a:schemeClr>
                    </a:solidFill>
                  </a:tcPr>
                </a:tc>
                <a:tc>
                  <a:txBody>
                    <a:bodyPr/>
                    <a:lstStyle/>
                    <a:p>
                      <a:pPr algn="ctr">
                        <a:lnSpc>
                          <a:spcPct val="106000"/>
                        </a:lnSpc>
                        <a:spcAft>
                          <a:spcPts val="800"/>
                        </a:spcAft>
                      </a:pPr>
                      <a:r>
                        <a:rPr lang="sv-SE" sz="1400" b="1" kern="1200" dirty="0">
                          <a:solidFill>
                            <a:schemeClr val="tx1"/>
                          </a:solidFill>
                          <a:effectLst/>
                          <a:latin typeface="+mn-lt"/>
                          <a:ea typeface="+mn-ea"/>
                          <a:cs typeface="+mn-cs"/>
                        </a:rPr>
                        <a:t> </a:t>
                      </a:r>
                    </a:p>
                    <a:p>
                      <a:pPr algn="ctr">
                        <a:lnSpc>
                          <a:spcPct val="106000"/>
                        </a:lnSpc>
                        <a:spcAft>
                          <a:spcPts val="800"/>
                        </a:spcAft>
                      </a:pPr>
                      <a:r>
                        <a:rPr lang="sv-SE" sz="1400" b="1" kern="1200" dirty="0">
                          <a:solidFill>
                            <a:schemeClr val="tx1"/>
                          </a:solidFill>
                          <a:effectLst/>
                          <a:latin typeface="+mn-lt"/>
                          <a:ea typeface="+mn-ea"/>
                          <a:cs typeface="+mn-cs"/>
                        </a:rPr>
                        <a:t>Externa aktiviteter</a:t>
                      </a:r>
                    </a:p>
                    <a:p>
                      <a:pPr algn="ctr">
                        <a:lnSpc>
                          <a:spcPct val="106000"/>
                        </a:lnSpc>
                        <a:spcAft>
                          <a:spcPts val="800"/>
                        </a:spcAft>
                      </a:pPr>
                      <a:r>
                        <a:rPr lang="sv-SE" sz="800" dirty="0">
                          <a:effectLst/>
                        </a:rPr>
                        <a:t> </a:t>
                      </a:r>
                      <a:endParaRPr lang="sv-SE" sz="1000" dirty="0">
                        <a:effectLst/>
                        <a:latin typeface="Garamond" panose="02020404030301010803" pitchFamily="18" charset="0"/>
                        <a:ea typeface="Garamond" panose="02020404030301010803" pitchFamily="18" charset="0"/>
                        <a:cs typeface="Times New Roman" panose="02020603050405020304" pitchFamily="18" charset="0"/>
                      </a:endParaRPr>
                    </a:p>
                  </a:txBody>
                  <a:tcPr marL="60216" marR="60216" marT="0" marB="0" anchor="ctr">
                    <a:solidFill>
                      <a:schemeClr val="bg2"/>
                    </a:solidFill>
                  </a:tcPr>
                </a:tc>
                <a:tc>
                  <a:txBody>
                    <a:bodyPr/>
                    <a:lstStyle/>
                    <a:p>
                      <a:pPr algn="ctr">
                        <a:lnSpc>
                          <a:spcPct val="106000"/>
                        </a:lnSpc>
                        <a:spcAft>
                          <a:spcPts val="800"/>
                        </a:spcAft>
                      </a:pPr>
                      <a:r>
                        <a:rPr lang="sv-SE" sz="1400" b="1" kern="1200" dirty="0">
                          <a:solidFill>
                            <a:schemeClr val="tx1"/>
                          </a:solidFill>
                          <a:effectLst/>
                          <a:latin typeface="+mn-lt"/>
                          <a:ea typeface="+mn-ea"/>
                          <a:cs typeface="+mn-cs"/>
                        </a:rPr>
                        <a:t>Externa aktiviteter</a:t>
                      </a:r>
                    </a:p>
                  </a:txBody>
                  <a:tcPr marL="60216" marR="60216" marT="0" marB="0" anchor="ctr">
                    <a:solidFill>
                      <a:schemeClr val="accent4">
                        <a:lumMod val="20000"/>
                        <a:lumOff val="80000"/>
                      </a:schemeClr>
                    </a:solidFill>
                  </a:tcPr>
                </a:tc>
                <a:tc>
                  <a:txBody>
                    <a:bodyPr/>
                    <a:lstStyle/>
                    <a:p>
                      <a:pPr algn="ctr">
                        <a:lnSpc>
                          <a:spcPct val="106000"/>
                        </a:lnSpc>
                        <a:spcAft>
                          <a:spcPts val="800"/>
                        </a:spcAft>
                      </a:pPr>
                      <a:r>
                        <a:rPr lang="sv-SE" sz="1400" b="1" kern="1200" dirty="0">
                          <a:solidFill>
                            <a:schemeClr val="tx1"/>
                          </a:solidFill>
                          <a:effectLst/>
                          <a:latin typeface="+mn-lt"/>
                          <a:ea typeface="+mn-ea"/>
                          <a:cs typeface="+mn-cs"/>
                        </a:rPr>
                        <a:t>Externa aktiviteter</a:t>
                      </a:r>
                    </a:p>
                  </a:txBody>
                  <a:tcPr marL="60216" marR="60216" marT="0" marB="0" anchor="ctr">
                    <a:solidFill>
                      <a:srgbClr val="F8D6C7"/>
                    </a:solidFill>
                  </a:tcPr>
                </a:tc>
                <a:tc>
                  <a:txBody>
                    <a:bodyPr/>
                    <a:lstStyle/>
                    <a:p>
                      <a:pPr algn="ctr">
                        <a:lnSpc>
                          <a:spcPct val="106000"/>
                        </a:lnSpc>
                        <a:spcAft>
                          <a:spcPts val="800"/>
                        </a:spcAft>
                      </a:pPr>
                      <a:r>
                        <a:rPr lang="sv-SE" sz="1400" b="1" kern="1200" dirty="0">
                          <a:solidFill>
                            <a:schemeClr val="tx1"/>
                          </a:solidFill>
                          <a:effectLst/>
                          <a:latin typeface="+mn-lt"/>
                          <a:ea typeface="+mn-ea"/>
                          <a:cs typeface="+mn-cs"/>
                        </a:rPr>
                        <a:t>Externa aktiviteter</a:t>
                      </a:r>
                    </a:p>
                  </a:txBody>
                  <a:tcPr marL="60216" marR="60216" marT="0" marB="0" anchor="ctr">
                    <a:solidFill>
                      <a:schemeClr val="accent5">
                        <a:lumMod val="60000"/>
                        <a:lumOff val="40000"/>
                      </a:schemeClr>
                    </a:solidFill>
                  </a:tcPr>
                </a:tc>
                <a:extLst>
                  <a:ext uri="{0D108BD9-81ED-4DB2-BD59-A6C34878D82A}">
                    <a16:rowId xmlns:a16="http://schemas.microsoft.com/office/drawing/2014/main" val="3709894293"/>
                  </a:ext>
                </a:extLst>
              </a:tr>
              <a:tr h="1170602">
                <a:tc>
                  <a:txBody>
                    <a:bodyPr/>
                    <a:lstStyle/>
                    <a:p>
                      <a:pPr algn="ctr">
                        <a:lnSpc>
                          <a:spcPct val="106000"/>
                        </a:lnSpc>
                        <a:spcAft>
                          <a:spcPts val="800"/>
                        </a:spcAft>
                      </a:pPr>
                      <a:r>
                        <a:rPr lang="sv-SE" sz="800" dirty="0">
                          <a:effectLst/>
                        </a:rPr>
                        <a:t> </a:t>
                      </a:r>
                      <a:endParaRPr lang="sv-SE" sz="1000" dirty="0">
                        <a:effectLst/>
                        <a:latin typeface="Garamond" panose="02020404030301010803" pitchFamily="18" charset="0"/>
                        <a:ea typeface="Garamond" panose="02020404030301010803" pitchFamily="18" charset="0"/>
                        <a:cs typeface="Times New Roman" panose="02020603050405020304" pitchFamily="18" charset="0"/>
                      </a:endParaRPr>
                    </a:p>
                  </a:txBody>
                  <a:tcPr marL="60216" marR="60216" marT="0" marB="0" anchor="ctr">
                    <a:solidFill>
                      <a:schemeClr val="bg1">
                        <a:lumMod val="95000"/>
                      </a:schemeClr>
                    </a:solidFill>
                  </a:tcPr>
                </a:tc>
                <a:tc>
                  <a:txBody>
                    <a:bodyPr/>
                    <a:lstStyle/>
                    <a:p>
                      <a:pPr algn="ctr">
                        <a:lnSpc>
                          <a:spcPct val="106000"/>
                        </a:lnSpc>
                        <a:spcAft>
                          <a:spcPts val="800"/>
                        </a:spcAft>
                      </a:pPr>
                      <a:endParaRPr lang="sv-SE" sz="800" dirty="0">
                        <a:effectLst/>
                      </a:endParaRPr>
                    </a:p>
                    <a:p>
                      <a:pPr algn="ctr">
                        <a:lnSpc>
                          <a:spcPct val="106000"/>
                        </a:lnSpc>
                        <a:spcAft>
                          <a:spcPts val="800"/>
                        </a:spcAft>
                      </a:pPr>
                      <a:r>
                        <a:rPr lang="sv-SE" sz="800" dirty="0">
                          <a:effectLst/>
                        </a:rPr>
                        <a:t> </a:t>
                      </a:r>
                      <a:endParaRPr lang="sv-SE" sz="1000" dirty="0">
                        <a:effectLst/>
                        <a:latin typeface="Garamond" panose="02020404030301010803" pitchFamily="18" charset="0"/>
                        <a:ea typeface="Garamond" panose="02020404030301010803" pitchFamily="18" charset="0"/>
                        <a:cs typeface="Times New Roman" panose="02020603050405020304" pitchFamily="18" charset="0"/>
                      </a:endParaRPr>
                    </a:p>
                  </a:txBody>
                  <a:tcPr marL="60216" marR="60216" marT="0" marB="0" anchor="ctr">
                    <a:solidFill>
                      <a:schemeClr val="bg2"/>
                    </a:solidFill>
                  </a:tcPr>
                </a:tc>
                <a:tc>
                  <a:txBody>
                    <a:bodyPr/>
                    <a:lstStyle/>
                    <a:p>
                      <a:pPr algn="ctr">
                        <a:lnSpc>
                          <a:spcPct val="106000"/>
                        </a:lnSpc>
                        <a:spcAft>
                          <a:spcPts val="800"/>
                        </a:spcAft>
                      </a:pPr>
                      <a:r>
                        <a:rPr lang="sv-SE" sz="1400" b="1" kern="1200" dirty="0">
                          <a:solidFill>
                            <a:schemeClr val="tx1"/>
                          </a:solidFill>
                          <a:effectLst/>
                          <a:latin typeface="+mn-lt"/>
                          <a:ea typeface="+mn-ea"/>
                          <a:cs typeface="+mn-cs"/>
                        </a:rPr>
                        <a:t> </a:t>
                      </a:r>
                    </a:p>
                    <a:p>
                      <a:pPr algn="ctr">
                        <a:lnSpc>
                          <a:spcPct val="106000"/>
                        </a:lnSpc>
                        <a:spcAft>
                          <a:spcPts val="800"/>
                        </a:spcAft>
                      </a:pPr>
                      <a:r>
                        <a:rPr lang="sv-SE" sz="1400" b="1" kern="1200" dirty="0">
                          <a:solidFill>
                            <a:schemeClr val="tx1"/>
                          </a:solidFill>
                          <a:effectLst/>
                          <a:latin typeface="+mn-lt"/>
                          <a:ea typeface="+mn-ea"/>
                          <a:cs typeface="+mn-cs"/>
                        </a:rPr>
                        <a:t>Interna aktiviteter</a:t>
                      </a:r>
                    </a:p>
                    <a:p>
                      <a:pPr algn="ctr">
                        <a:lnSpc>
                          <a:spcPct val="106000"/>
                        </a:lnSpc>
                        <a:spcAft>
                          <a:spcPts val="800"/>
                        </a:spcAft>
                      </a:pPr>
                      <a:r>
                        <a:rPr lang="sv-SE" sz="800" dirty="0">
                          <a:effectLst/>
                        </a:rPr>
                        <a:t> </a:t>
                      </a:r>
                      <a:endParaRPr lang="sv-SE" sz="1000" dirty="0">
                        <a:effectLst/>
                        <a:latin typeface="Garamond" panose="02020404030301010803" pitchFamily="18" charset="0"/>
                        <a:ea typeface="Garamond" panose="02020404030301010803" pitchFamily="18" charset="0"/>
                        <a:cs typeface="Times New Roman" panose="02020603050405020304" pitchFamily="18" charset="0"/>
                      </a:endParaRPr>
                    </a:p>
                  </a:txBody>
                  <a:tcPr marL="60216" marR="60216" marT="0" marB="0" anchor="ctr">
                    <a:solidFill>
                      <a:schemeClr val="accent4">
                        <a:lumMod val="20000"/>
                        <a:lumOff val="80000"/>
                      </a:schemeClr>
                    </a:solidFill>
                  </a:tcPr>
                </a:tc>
                <a:tc>
                  <a:txBody>
                    <a:bodyPr/>
                    <a:lstStyle/>
                    <a:p>
                      <a:pPr marL="0" algn="ctr" defTabSz="914400" rtl="0" eaLnBrk="1" latinLnBrk="0" hangingPunct="1">
                        <a:lnSpc>
                          <a:spcPct val="106000"/>
                        </a:lnSpc>
                        <a:spcAft>
                          <a:spcPts val="800"/>
                        </a:spcAft>
                      </a:pPr>
                      <a:r>
                        <a:rPr lang="sv-SE" sz="1400" b="1" kern="1200" dirty="0">
                          <a:solidFill>
                            <a:schemeClr val="tx1"/>
                          </a:solidFill>
                          <a:effectLst/>
                          <a:latin typeface="+mn-lt"/>
                          <a:ea typeface="+mn-ea"/>
                          <a:cs typeface="+mn-cs"/>
                        </a:rPr>
                        <a:t>Interna aktiviteter</a:t>
                      </a:r>
                    </a:p>
                  </a:txBody>
                  <a:tcPr marL="60216" marR="60216" marT="0" marB="0" anchor="ctr">
                    <a:solidFill>
                      <a:srgbClr val="F8D6C7"/>
                    </a:solidFill>
                  </a:tcPr>
                </a:tc>
                <a:tc>
                  <a:txBody>
                    <a:bodyPr/>
                    <a:lstStyle/>
                    <a:p>
                      <a:pPr marL="0" algn="ctr" defTabSz="914400" rtl="0" eaLnBrk="1" latinLnBrk="0" hangingPunct="1">
                        <a:lnSpc>
                          <a:spcPct val="106000"/>
                        </a:lnSpc>
                        <a:spcAft>
                          <a:spcPts val="800"/>
                        </a:spcAft>
                      </a:pPr>
                      <a:r>
                        <a:rPr lang="sv-SE" sz="1400" b="1" kern="1200" dirty="0">
                          <a:solidFill>
                            <a:schemeClr val="tx1"/>
                          </a:solidFill>
                          <a:effectLst/>
                          <a:latin typeface="+mn-lt"/>
                          <a:ea typeface="+mn-ea"/>
                          <a:cs typeface="+mn-cs"/>
                        </a:rPr>
                        <a:t>Interna aktiviteter</a:t>
                      </a:r>
                    </a:p>
                  </a:txBody>
                  <a:tcPr marL="60216" marR="60216" marT="0" marB="0" anchor="ctr">
                    <a:solidFill>
                      <a:schemeClr val="accent5">
                        <a:lumMod val="60000"/>
                        <a:lumOff val="40000"/>
                      </a:schemeClr>
                    </a:solidFill>
                  </a:tcPr>
                </a:tc>
                <a:extLst>
                  <a:ext uri="{0D108BD9-81ED-4DB2-BD59-A6C34878D82A}">
                    <a16:rowId xmlns:a16="http://schemas.microsoft.com/office/drawing/2014/main" val="2176632082"/>
                  </a:ext>
                </a:extLst>
              </a:tr>
              <a:tr h="1057775">
                <a:tc>
                  <a:txBody>
                    <a:bodyPr/>
                    <a:lstStyle/>
                    <a:p>
                      <a:pPr algn="ctr">
                        <a:lnSpc>
                          <a:spcPct val="106000"/>
                        </a:lnSpc>
                        <a:spcAft>
                          <a:spcPts val="800"/>
                        </a:spcAft>
                      </a:pPr>
                      <a:r>
                        <a:rPr lang="sv-SE" sz="800" dirty="0">
                          <a:effectLst/>
                        </a:rPr>
                        <a:t> </a:t>
                      </a:r>
                      <a:endParaRPr lang="sv-SE" sz="1000" dirty="0">
                        <a:effectLst/>
                        <a:latin typeface="Garamond" panose="02020404030301010803" pitchFamily="18" charset="0"/>
                        <a:ea typeface="Garamond" panose="02020404030301010803" pitchFamily="18" charset="0"/>
                        <a:cs typeface="Times New Roman" panose="02020603050405020304" pitchFamily="18" charset="0"/>
                      </a:endParaRPr>
                    </a:p>
                  </a:txBody>
                  <a:tcPr marL="60216" marR="60216" marT="0" marB="0" anchor="ctr">
                    <a:solidFill>
                      <a:schemeClr val="bg1">
                        <a:lumMod val="95000"/>
                      </a:schemeClr>
                    </a:solidFill>
                  </a:tcPr>
                </a:tc>
                <a:tc>
                  <a:txBody>
                    <a:bodyPr/>
                    <a:lstStyle/>
                    <a:p>
                      <a:pPr algn="ctr">
                        <a:lnSpc>
                          <a:spcPct val="106000"/>
                        </a:lnSpc>
                        <a:spcAft>
                          <a:spcPts val="800"/>
                        </a:spcAft>
                      </a:pPr>
                      <a:r>
                        <a:rPr lang="sv-SE" sz="800" dirty="0">
                          <a:effectLst/>
                        </a:rPr>
                        <a:t> </a:t>
                      </a:r>
                      <a:endParaRPr lang="sv-SE" sz="1000" dirty="0">
                        <a:effectLst/>
                        <a:latin typeface="Garamond" panose="02020404030301010803" pitchFamily="18" charset="0"/>
                        <a:ea typeface="Garamond" panose="02020404030301010803" pitchFamily="18" charset="0"/>
                        <a:cs typeface="Times New Roman" panose="02020603050405020304" pitchFamily="18" charset="0"/>
                      </a:endParaRPr>
                    </a:p>
                  </a:txBody>
                  <a:tcPr marL="60216" marR="60216" marT="0" marB="0" anchor="ctr">
                    <a:solidFill>
                      <a:schemeClr val="bg2"/>
                    </a:solidFill>
                  </a:tcPr>
                </a:tc>
                <a:tc>
                  <a:txBody>
                    <a:bodyPr/>
                    <a:lstStyle/>
                    <a:p>
                      <a:pPr algn="ctr">
                        <a:lnSpc>
                          <a:spcPct val="106000"/>
                        </a:lnSpc>
                        <a:spcAft>
                          <a:spcPts val="800"/>
                        </a:spcAft>
                      </a:pPr>
                      <a:r>
                        <a:rPr lang="sv-SE" sz="800" dirty="0">
                          <a:effectLst/>
                        </a:rPr>
                        <a:t> </a:t>
                      </a:r>
                      <a:endParaRPr lang="sv-SE" sz="1000" dirty="0">
                        <a:effectLst/>
                        <a:latin typeface="Garamond" panose="02020404030301010803" pitchFamily="18" charset="0"/>
                        <a:ea typeface="Garamond" panose="02020404030301010803" pitchFamily="18" charset="0"/>
                        <a:cs typeface="Times New Roman" panose="02020603050405020304" pitchFamily="18" charset="0"/>
                      </a:endParaRPr>
                    </a:p>
                  </a:txBody>
                  <a:tcPr marL="60216" marR="60216" marT="0" marB="0" anchor="ctr">
                    <a:solidFill>
                      <a:schemeClr val="accent4">
                        <a:lumMod val="20000"/>
                        <a:lumOff val="80000"/>
                      </a:schemeClr>
                    </a:solidFill>
                  </a:tcPr>
                </a:tc>
                <a:tc>
                  <a:txBody>
                    <a:bodyPr/>
                    <a:lstStyle/>
                    <a:p>
                      <a:pPr algn="ctr">
                        <a:lnSpc>
                          <a:spcPct val="106000"/>
                        </a:lnSpc>
                        <a:spcAft>
                          <a:spcPts val="800"/>
                        </a:spcAft>
                      </a:pPr>
                      <a:r>
                        <a:rPr lang="sv-SE" sz="800" dirty="0">
                          <a:effectLst/>
                        </a:rPr>
                        <a:t> </a:t>
                      </a:r>
                      <a:endParaRPr lang="sv-SE" sz="1000" dirty="0">
                        <a:effectLst/>
                      </a:endParaRPr>
                    </a:p>
                    <a:p>
                      <a:pPr algn="ctr">
                        <a:lnSpc>
                          <a:spcPct val="106000"/>
                        </a:lnSpc>
                        <a:spcAft>
                          <a:spcPts val="800"/>
                        </a:spcAft>
                      </a:pPr>
                      <a:r>
                        <a:rPr lang="sv-SE" sz="1400" b="1" kern="1200" dirty="0">
                          <a:solidFill>
                            <a:schemeClr val="tx1"/>
                          </a:solidFill>
                          <a:effectLst/>
                          <a:latin typeface="+mn-lt"/>
                          <a:ea typeface="+mn-ea"/>
                          <a:cs typeface="+mn-cs"/>
                        </a:rPr>
                        <a:t>Övningar</a:t>
                      </a:r>
                    </a:p>
                    <a:p>
                      <a:pPr algn="ctr">
                        <a:lnSpc>
                          <a:spcPct val="106000"/>
                        </a:lnSpc>
                        <a:spcAft>
                          <a:spcPts val="800"/>
                        </a:spcAft>
                      </a:pPr>
                      <a:r>
                        <a:rPr lang="sv-SE" sz="800" dirty="0">
                          <a:effectLst/>
                        </a:rPr>
                        <a:t> </a:t>
                      </a:r>
                      <a:endParaRPr lang="sv-SE" sz="1000" dirty="0">
                        <a:effectLst/>
                        <a:latin typeface="Garamond" panose="02020404030301010803" pitchFamily="18" charset="0"/>
                        <a:ea typeface="Garamond" panose="02020404030301010803" pitchFamily="18" charset="0"/>
                        <a:cs typeface="Times New Roman" panose="02020603050405020304" pitchFamily="18" charset="0"/>
                      </a:endParaRPr>
                    </a:p>
                  </a:txBody>
                  <a:tcPr marL="60216" marR="60216" marT="0" marB="0" anchor="ctr">
                    <a:solidFill>
                      <a:srgbClr val="F8D6C7"/>
                    </a:solidFill>
                  </a:tcPr>
                </a:tc>
                <a:tc>
                  <a:txBody>
                    <a:bodyPr/>
                    <a:lstStyle/>
                    <a:p>
                      <a:pPr algn="ctr">
                        <a:lnSpc>
                          <a:spcPct val="106000"/>
                        </a:lnSpc>
                        <a:spcAft>
                          <a:spcPts val="800"/>
                        </a:spcAft>
                      </a:pPr>
                      <a:r>
                        <a:rPr lang="sv-SE" sz="1400" b="1" kern="1200" dirty="0">
                          <a:solidFill>
                            <a:schemeClr val="tx1"/>
                          </a:solidFill>
                          <a:effectLst/>
                          <a:latin typeface="+mn-lt"/>
                          <a:ea typeface="+mn-ea"/>
                          <a:cs typeface="+mn-cs"/>
                        </a:rPr>
                        <a:t>Övningar</a:t>
                      </a:r>
                    </a:p>
                  </a:txBody>
                  <a:tcPr marL="60216" marR="60216" marT="0" marB="0" anchor="ctr">
                    <a:solidFill>
                      <a:schemeClr val="accent5">
                        <a:lumMod val="60000"/>
                        <a:lumOff val="40000"/>
                      </a:schemeClr>
                    </a:solidFill>
                  </a:tcPr>
                </a:tc>
                <a:extLst>
                  <a:ext uri="{0D108BD9-81ED-4DB2-BD59-A6C34878D82A}">
                    <a16:rowId xmlns:a16="http://schemas.microsoft.com/office/drawing/2014/main" val="1797508092"/>
                  </a:ext>
                </a:extLst>
              </a:tr>
              <a:tr h="1433790">
                <a:tc>
                  <a:txBody>
                    <a:bodyPr/>
                    <a:lstStyle/>
                    <a:p>
                      <a:pPr algn="ctr">
                        <a:lnSpc>
                          <a:spcPct val="106000"/>
                        </a:lnSpc>
                        <a:spcAft>
                          <a:spcPts val="800"/>
                        </a:spcAft>
                      </a:pPr>
                      <a:r>
                        <a:rPr lang="sv-SE" sz="800" dirty="0">
                          <a:effectLst/>
                        </a:rPr>
                        <a:t> </a:t>
                      </a:r>
                      <a:endParaRPr lang="sv-SE" sz="1000" dirty="0">
                        <a:effectLst/>
                        <a:latin typeface="Garamond" panose="02020404030301010803" pitchFamily="18" charset="0"/>
                        <a:ea typeface="Garamond" panose="02020404030301010803" pitchFamily="18" charset="0"/>
                        <a:cs typeface="Times New Roman" panose="02020603050405020304" pitchFamily="18" charset="0"/>
                      </a:endParaRPr>
                    </a:p>
                  </a:txBody>
                  <a:tcPr marL="60216" marR="60216" marT="0" marB="0" anchor="ctr">
                    <a:solidFill>
                      <a:schemeClr val="bg1">
                        <a:lumMod val="95000"/>
                      </a:schemeClr>
                    </a:solidFill>
                  </a:tcPr>
                </a:tc>
                <a:tc>
                  <a:txBody>
                    <a:bodyPr/>
                    <a:lstStyle/>
                    <a:p>
                      <a:pPr algn="ctr">
                        <a:lnSpc>
                          <a:spcPct val="106000"/>
                        </a:lnSpc>
                        <a:spcAft>
                          <a:spcPts val="800"/>
                        </a:spcAft>
                      </a:pPr>
                      <a:r>
                        <a:rPr lang="sv-SE" sz="800" dirty="0">
                          <a:effectLst/>
                        </a:rPr>
                        <a:t> </a:t>
                      </a:r>
                      <a:endParaRPr lang="sv-SE" sz="1000" dirty="0">
                        <a:effectLst/>
                        <a:latin typeface="Garamond" panose="02020404030301010803" pitchFamily="18" charset="0"/>
                        <a:ea typeface="Garamond" panose="02020404030301010803" pitchFamily="18" charset="0"/>
                        <a:cs typeface="Times New Roman" panose="02020603050405020304" pitchFamily="18" charset="0"/>
                      </a:endParaRPr>
                    </a:p>
                  </a:txBody>
                  <a:tcPr marL="60216" marR="60216" marT="0" marB="0" anchor="ctr">
                    <a:solidFill>
                      <a:schemeClr val="bg2"/>
                    </a:solidFill>
                  </a:tcPr>
                </a:tc>
                <a:tc>
                  <a:txBody>
                    <a:bodyPr/>
                    <a:lstStyle/>
                    <a:p>
                      <a:pPr algn="ctr">
                        <a:lnSpc>
                          <a:spcPct val="106000"/>
                        </a:lnSpc>
                        <a:spcAft>
                          <a:spcPts val="800"/>
                        </a:spcAft>
                      </a:pPr>
                      <a:r>
                        <a:rPr lang="sv-SE" sz="800" dirty="0">
                          <a:effectLst/>
                        </a:rPr>
                        <a:t> </a:t>
                      </a:r>
                      <a:endParaRPr lang="sv-SE" sz="1000" dirty="0">
                        <a:effectLst/>
                        <a:latin typeface="Garamond" panose="02020404030301010803" pitchFamily="18" charset="0"/>
                        <a:ea typeface="Garamond" panose="02020404030301010803" pitchFamily="18" charset="0"/>
                        <a:cs typeface="Times New Roman" panose="02020603050405020304" pitchFamily="18" charset="0"/>
                      </a:endParaRPr>
                    </a:p>
                  </a:txBody>
                  <a:tcPr marL="60216" marR="60216" marT="0" marB="0" anchor="ctr">
                    <a:solidFill>
                      <a:schemeClr val="accent4">
                        <a:lumMod val="20000"/>
                        <a:lumOff val="80000"/>
                      </a:schemeClr>
                    </a:solidFill>
                  </a:tcPr>
                </a:tc>
                <a:tc>
                  <a:txBody>
                    <a:bodyPr/>
                    <a:lstStyle/>
                    <a:p>
                      <a:pPr algn="ctr">
                        <a:lnSpc>
                          <a:spcPct val="106000"/>
                        </a:lnSpc>
                        <a:spcAft>
                          <a:spcPts val="800"/>
                        </a:spcAft>
                      </a:pPr>
                      <a:r>
                        <a:rPr lang="sv-SE" sz="800" dirty="0">
                          <a:effectLst/>
                        </a:rPr>
                        <a:t> </a:t>
                      </a:r>
                      <a:endParaRPr lang="sv-SE" sz="1000" dirty="0">
                        <a:effectLst/>
                        <a:latin typeface="Garamond" panose="02020404030301010803" pitchFamily="18" charset="0"/>
                        <a:ea typeface="Garamond" panose="02020404030301010803" pitchFamily="18" charset="0"/>
                        <a:cs typeface="Times New Roman" panose="02020603050405020304" pitchFamily="18" charset="0"/>
                      </a:endParaRPr>
                    </a:p>
                  </a:txBody>
                  <a:tcPr marL="60216" marR="60216" marT="0" marB="0" anchor="ctr">
                    <a:solidFill>
                      <a:srgbClr val="F8D6C7"/>
                    </a:solidFill>
                  </a:tcPr>
                </a:tc>
                <a:tc>
                  <a:txBody>
                    <a:bodyPr/>
                    <a:lstStyle/>
                    <a:p>
                      <a:pPr algn="ctr">
                        <a:lnSpc>
                          <a:spcPct val="106000"/>
                        </a:lnSpc>
                        <a:spcAft>
                          <a:spcPts val="800"/>
                        </a:spcAft>
                      </a:pPr>
                      <a:r>
                        <a:rPr lang="sv-SE" sz="1400" b="1" kern="1200" dirty="0">
                          <a:solidFill>
                            <a:schemeClr val="tx1"/>
                          </a:solidFill>
                          <a:effectLst/>
                          <a:latin typeface="+mn-lt"/>
                          <a:ea typeface="+mn-ea"/>
                          <a:cs typeface="+mn-cs"/>
                        </a:rPr>
                        <a:t> </a:t>
                      </a:r>
                    </a:p>
                    <a:p>
                      <a:pPr algn="ctr">
                        <a:lnSpc>
                          <a:spcPct val="106000"/>
                        </a:lnSpc>
                        <a:spcAft>
                          <a:spcPts val="800"/>
                        </a:spcAft>
                      </a:pPr>
                      <a:r>
                        <a:rPr lang="sv-SE" sz="1400" b="1" kern="1200" dirty="0">
                          <a:solidFill>
                            <a:schemeClr val="tx1"/>
                          </a:solidFill>
                          <a:effectLst/>
                          <a:latin typeface="+mn-lt"/>
                          <a:ea typeface="+mn-ea"/>
                          <a:cs typeface="+mn-cs"/>
                        </a:rPr>
                        <a:t>Samverkan med näringsliv civilsamhälle och andra aktörer</a:t>
                      </a:r>
                    </a:p>
                    <a:p>
                      <a:pPr algn="ctr">
                        <a:lnSpc>
                          <a:spcPct val="106000"/>
                        </a:lnSpc>
                        <a:spcAft>
                          <a:spcPts val="800"/>
                        </a:spcAft>
                      </a:pPr>
                      <a:r>
                        <a:rPr lang="sv-SE" sz="800" dirty="0">
                          <a:effectLst/>
                        </a:rPr>
                        <a:t> </a:t>
                      </a:r>
                      <a:endParaRPr lang="sv-SE" sz="1000" dirty="0">
                        <a:effectLst/>
                        <a:latin typeface="Garamond" panose="02020404030301010803" pitchFamily="18" charset="0"/>
                        <a:ea typeface="Garamond" panose="02020404030301010803" pitchFamily="18" charset="0"/>
                        <a:cs typeface="Times New Roman" panose="02020603050405020304" pitchFamily="18" charset="0"/>
                      </a:endParaRPr>
                    </a:p>
                  </a:txBody>
                  <a:tcPr marL="60216" marR="60216" marT="0" marB="0" anchor="ctr">
                    <a:solidFill>
                      <a:schemeClr val="accent5">
                        <a:lumMod val="60000"/>
                        <a:lumOff val="40000"/>
                      </a:schemeClr>
                    </a:solidFill>
                  </a:tcPr>
                </a:tc>
                <a:extLst>
                  <a:ext uri="{0D108BD9-81ED-4DB2-BD59-A6C34878D82A}">
                    <a16:rowId xmlns:a16="http://schemas.microsoft.com/office/drawing/2014/main" val="2996714613"/>
                  </a:ext>
                </a:extLst>
              </a:tr>
            </a:tbl>
          </a:graphicData>
        </a:graphic>
      </p:graphicFrame>
    </p:spTree>
    <p:extLst>
      <p:ext uri="{BB962C8B-B14F-4D97-AF65-F5344CB8AC3E}">
        <p14:creationId xmlns:p14="http://schemas.microsoft.com/office/powerpoint/2010/main" val="2259042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B055849-ADA3-4C17-9201-0F77B979634E}"/>
              </a:ext>
            </a:extLst>
          </p:cNvPr>
          <p:cNvSpPr>
            <a:spLocks noGrp="1"/>
          </p:cNvSpPr>
          <p:nvPr>
            <p:ph type="title"/>
          </p:nvPr>
        </p:nvSpPr>
        <p:spPr>
          <a:xfrm>
            <a:off x="1213503" y="928961"/>
            <a:ext cx="9520015" cy="966397"/>
          </a:xfrm>
        </p:spPr>
        <p:txBody>
          <a:bodyPr/>
          <a:lstStyle/>
          <a:p>
            <a:pPr algn="ctr"/>
            <a:r>
              <a:rPr lang="sv-SE" sz="3600" dirty="0">
                <a:ea typeface="Times New Roman" panose="02020603050405020304" pitchFamily="18" charset="0"/>
              </a:rPr>
              <a:t>Välkommen med synpunkter till</a:t>
            </a:r>
            <a:br>
              <a:rPr lang="sv-SE" sz="3600" dirty="0">
                <a:ea typeface="Times New Roman" panose="02020603050405020304" pitchFamily="18" charset="0"/>
              </a:rPr>
            </a:br>
            <a:r>
              <a:rPr lang="sv-SE" sz="3600" dirty="0">
                <a:ea typeface="Times New Roman" panose="02020603050405020304" pitchFamily="18" charset="0"/>
              </a:rPr>
              <a:t>beredskapsveckan@msb.se</a:t>
            </a:r>
            <a:endParaRPr lang="sv-SE" sz="3600" dirty="0"/>
          </a:p>
        </p:txBody>
      </p:sp>
      <p:pic>
        <p:nvPicPr>
          <p:cNvPr id="6" name="Platshållare för innehåll 5">
            <a:extLst>
              <a:ext uri="{FF2B5EF4-FFF2-40B4-BE49-F238E27FC236}">
                <a16:creationId xmlns:a16="http://schemas.microsoft.com/office/drawing/2014/main" id="{030482EA-DB6A-4551-B052-5ABA7E275FC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92596" y="2327002"/>
            <a:ext cx="5406807" cy="3602037"/>
          </a:xfrm>
        </p:spPr>
      </p:pic>
      <p:sp>
        <p:nvSpPr>
          <p:cNvPr id="3" name="textruta 2">
            <a:extLst>
              <a:ext uri="{FF2B5EF4-FFF2-40B4-BE49-F238E27FC236}">
                <a16:creationId xmlns:a16="http://schemas.microsoft.com/office/drawing/2014/main" id="{9D334B3C-0065-4C7B-A4DF-5CEB055D0DC3}"/>
              </a:ext>
            </a:extLst>
          </p:cNvPr>
          <p:cNvSpPr txBox="1"/>
          <p:nvPr/>
        </p:nvSpPr>
        <p:spPr>
          <a:xfrm>
            <a:off x="6095999" y="2830606"/>
            <a:ext cx="4531659" cy="369332"/>
          </a:xfrm>
          <a:prstGeom prst="rect">
            <a:avLst/>
          </a:prstGeom>
          <a:noFill/>
        </p:spPr>
        <p:txBody>
          <a:bodyPr wrap="square" rtlCol="0">
            <a:spAutoFit/>
          </a:bodyPr>
          <a:lstStyle/>
          <a:p>
            <a:r>
              <a:rPr lang="sv-SE" dirty="0"/>
              <a:t>Tack för idag!</a:t>
            </a:r>
          </a:p>
        </p:txBody>
      </p:sp>
    </p:spTree>
    <p:extLst>
      <p:ext uri="{BB962C8B-B14F-4D97-AF65-F5344CB8AC3E}">
        <p14:creationId xmlns:p14="http://schemas.microsoft.com/office/powerpoint/2010/main" val="79083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0D9197E-898A-4FED-B91B-750F0052FBB5}"/>
              </a:ext>
            </a:extLst>
          </p:cNvPr>
          <p:cNvSpPr>
            <a:spLocks noGrp="1"/>
          </p:cNvSpPr>
          <p:nvPr>
            <p:ph type="title"/>
          </p:nvPr>
        </p:nvSpPr>
        <p:spPr>
          <a:xfrm>
            <a:off x="7293162" y="765785"/>
            <a:ext cx="4001936" cy="516605"/>
          </a:xfrm>
        </p:spPr>
        <p:txBody>
          <a:bodyPr/>
          <a:lstStyle/>
          <a:p>
            <a:r>
              <a:rPr lang="sv-SE" dirty="0"/>
              <a:t>Var befinner vi oss?</a:t>
            </a:r>
          </a:p>
        </p:txBody>
      </p:sp>
      <p:sp>
        <p:nvSpPr>
          <p:cNvPr id="4" name="Platshållare för text 3">
            <a:extLst>
              <a:ext uri="{FF2B5EF4-FFF2-40B4-BE49-F238E27FC236}">
                <a16:creationId xmlns:a16="http://schemas.microsoft.com/office/drawing/2014/main" id="{0ED3AF8F-AA40-4867-9A59-FA2562792AE2}"/>
              </a:ext>
            </a:extLst>
          </p:cNvPr>
          <p:cNvSpPr>
            <a:spLocks noGrp="1"/>
          </p:cNvSpPr>
          <p:nvPr>
            <p:ph type="body" sz="quarter" idx="10"/>
          </p:nvPr>
        </p:nvSpPr>
        <p:spPr>
          <a:xfrm>
            <a:off x="7102764" y="1706138"/>
            <a:ext cx="4387272" cy="4386078"/>
          </a:xfrm>
        </p:spPr>
        <p:txBody>
          <a:bodyPr/>
          <a:lstStyle/>
          <a:p>
            <a:r>
              <a:rPr lang="sv-SE" dirty="0"/>
              <a:t>Rivstart: Folk och Försvar och många medieutspel</a:t>
            </a:r>
          </a:p>
          <a:p>
            <a:r>
              <a:rPr lang="sv-SE" dirty="0"/>
              <a:t>Frågor från privatpersoner om kontanter, mediciner, toalett, skyddsrum.</a:t>
            </a:r>
          </a:p>
          <a:p>
            <a:r>
              <a:rPr lang="sv-SE" dirty="0"/>
              <a:t>Uppdrag: Ny broschyr 2024</a:t>
            </a:r>
          </a:p>
          <a:p>
            <a:r>
              <a:rPr lang="sv-SE" dirty="0"/>
              <a:t>Rekordstort intresse för Beredskapsveckan förra året</a:t>
            </a:r>
          </a:p>
          <a:p>
            <a:endParaRPr lang="sv-SE" dirty="0"/>
          </a:p>
        </p:txBody>
      </p:sp>
      <p:pic>
        <p:nvPicPr>
          <p:cNvPr id="14" name="Platshållare för bild 13">
            <a:extLst>
              <a:ext uri="{FF2B5EF4-FFF2-40B4-BE49-F238E27FC236}">
                <a16:creationId xmlns:a16="http://schemas.microsoft.com/office/drawing/2014/main" id="{BB4E4528-4BEA-44B3-B664-D8CA6580D154}"/>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r="1525"/>
          <a:stretch/>
        </p:blipFill>
        <p:spPr>
          <a:xfrm>
            <a:off x="540359" y="601814"/>
            <a:ext cx="6127860" cy="5654371"/>
          </a:xfrm>
        </p:spPr>
      </p:pic>
    </p:spTree>
    <p:extLst>
      <p:ext uri="{BB962C8B-B14F-4D97-AF65-F5344CB8AC3E}">
        <p14:creationId xmlns:p14="http://schemas.microsoft.com/office/powerpoint/2010/main" val="1928707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51E1B2D-1CA3-46AC-A901-D183EDA5E63D}"/>
              </a:ext>
            </a:extLst>
          </p:cNvPr>
          <p:cNvSpPr>
            <a:spLocks noGrp="1"/>
          </p:cNvSpPr>
          <p:nvPr>
            <p:ph type="title"/>
          </p:nvPr>
        </p:nvSpPr>
        <p:spPr/>
        <p:txBody>
          <a:bodyPr/>
          <a:lstStyle/>
          <a:p>
            <a:r>
              <a:rPr lang="en-GB" dirty="0"/>
              <a:t>MSB:s </a:t>
            </a:r>
            <a:r>
              <a:rPr lang="en-GB" dirty="0" err="1"/>
              <a:t>strategiska</a:t>
            </a:r>
            <a:r>
              <a:rPr lang="en-GB" dirty="0"/>
              <a:t> </a:t>
            </a:r>
            <a:r>
              <a:rPr lang="en-GB" dirty="0" err="1"/>
              <a:t>riskkommunikation</a:t>
            </a:r>
            <a:endParaRPr lang="en-GB" dirty="0"/>
          </a:p>
        </p:txBody>
      </p:sp>
      <p:sp>
        <p:nvSpPr>
          <p:cNvPr id="3" name="Platshållare för innehåll 2">
            <a:extLst>
              <a:ext uri="{FF2B5EF4-FFF2-40B4-BE49-F238E27FC236}">
                <a16:creationId xmlns:a16="http://schemas.microsoft.com/office/drawing/2014/main" id="{271A96D5-2C12-49F1-A862-FA57B2B9E77E}"/>
              </a:ext>
            </a:extLst>
          </p:cNvPr>
          <p:cNvSpPr>
            <a:spLocks noGrp="1"/>
          </p:cNvSpPr>
          <p:nvPr>
            <p:ph idx="1"/>
          </p:nvPr>
        </p:nvSpPr>
        <p:spPr/>
        <p:txBody>
          <a:bodyPr/>
          <a:lstStyle/>
          <a:p>
            <a:r>
              <a:rPr lang="en-GB" dirty="0" err="1"/>
              <a:t>Demokratisk</a:t>
            </a:r>
            <a:r>
              <a:rPr lang="en-GB" dirty="0"/>
              <a:t> </a:t>
            </a:r>
            <a:r>
              <a:rPr lang="en-GB" dirty="0" err="1"/>
              <a:t>riskkommunikation</a:t>
            </a:r>
            <a:r>
              <a:rPr lang="en-GB" dirty="0"/>
              <a:t> - </a:t>
            </a:r>
            <a:r>
              <a:rPr lang="en-GB" dirty="0" err="1"/>
              <a:t>delaktighet</a:t>
            </a:r>
            <a:endParaRPr lang="en-GB" dirty="0"/>
          </a:p>
          <a:p>
            <a:r>
              <a:rPr lang="en-GB" dirty="0" err="1"/>
              <a:t>Ökat</a:t>
            </a:r>
            <a:r>
              <a:rPr lang="en-GB" dirty="0"/>
              <a:t> </a:t>
            </a:r>
            <a:r>
              <a:rPr lang="en-GB" dirty="0" err="1"/>
              <a:t>fokus</a:t>
            </a:r>
            <a:r>
              <a:rPr lang="en-GB" dirty="0"/>
              <a:t> på </a:t>
            </a:r>
            <a:r>
              <a:rPr lang="en-GB" dirty="0" err="1"/>
              <a:t>delaktighet</a:t>
            </a:r>
            <a:r>
              <a:rPr lang="en-GB" dirty="0"/>
              <a:t> </a:t>
            </a:r>
            <a:r>
              <a:rPr lang="en-GB" dirty="0" err="1"/>
              <a:t>och</a:t>
            </a:r>
            <a:r>
              <a:rPr lang="en-GB" dirty="0"/>
              <a:t> </a:t>
            </a:r>
            <a:r>
              <a:rPr lang="en-GB" dirty="0" err="1"/>
              <a:t>engagemang</a:t>
            </a:r>
            <a:r>
              <a:rPr lang="en-GB" dirty="0"/>
              <a:t>, men </a:t>
            </a:r>
            <a:r>
              <a:rPr lang="en-GB" dirty="0" err="1"/>
              <a:t>fortfarande</a:t>
            </a:r>
            <a:r>
              <a:rPr lang="en-GB" dirty="0"/>
              <a:t> </a:t>
            </a:r>
            <a:r>
              <a:rPr lang="en-GB" dirty="0" err="1"/>
              <a:t>viktigt</a:t>
            </a:r>
            <a:r>
              <a:rPr lang="en-GB" dirty="0"/>
              <a:t> med </a:t>
            </a:r>
            <a:r>
              <a:rPr lang="en-GB" dirty="0" err="1"/>
              <a:t>en</a:t>
            </a:r>
            <a:r>
              <a:rPr lang="en-GB" dirty="0"/>
              <a:t> </a:t>
            </a:r>
            <a:r>
              <a:rPr lang="en-GB" dirty="0" err="1"/>
              <a:t>veckas</a:t>
            </a:r>
            <a:r>
              <a:rPr lang="en-GB" dirty="0"/>
              <a:t> </a:t>
            </a:r>
            <a:r>
              <a:rPr lang="en-GB" dirty="0" err="1"/>
              <a:t>hemberedskap</a:t>
            </a:r>
            <a:endParaRPr lang="en-GB" dirty="0"/>
          </a:p>
          <a:p>
            <a:r>
              <a:rPr lang="en-GB" dirty="0" err="1"/>
              <a:t>Beredskapskultur</a:t>
            </a:r>
            <a:r>
              <a:rPr lang="en-GB" dirty="0"/>
              <a:t> – </a:t>
            </a:r>
            <a:r>
              <a:rPr lang="en-GB" dirty="0" err="1"/>
              <a:t>en</a:t>
            </a:r>
            <a:r>
              <a:rPr lang="en-GB" dirty="0"/>
              <a:t> del </a:t>
            </a:r>
            <a:r>
              <a:rPr lang="en-GB" dirty="0" err="1"/>
              <a:t>av</a:t>
            </a:r>
            <a:r>
              <a:rPr lang="en-GB" dirty="0"/>
              <a:t> </a:t>
            </a:r>
            <a:r>
              <a:rPr lang="en-GB" dirty="0" err="1"/>
              <a:t>vardagen</a:t>
            </a:r>
            <a:endParaRPr lang="en-GB" dirty="0"/>
          </a:p>
        </p:txBody>
      </p:sp>
    </p:spTree>
    <p:extLst>
      <p:ext uri="{BB962C8B-B14F-4D97-AF65-F5344CB8AC3E}">
        <p14:creationId xmlns:p14="http://schemas.microsoft.com/office/powerpoint/2010/main" val="4326772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84529D9-CCFA-4195-9934-7258981ADABC}"/>
              </a:ext>
            </a:extLst>
          </p:cNvPr>
          <p:cNvSpPr>
            <a:spLocks noGrp="1"/>
          </p:cNvSpPr>
          <p:nvPr>
            <p:ph type="title"/>
          </p:nvPr>
        </p:nvSpPr>
        <p:spPr>
          <a:xfrm>
            <a:off x="6991816" y="1081667"/>
            <a:ext cx="4604780" cy="1215483"/>
          </a:xfrm>
        </p:spPr>
        <p:txBody>
          <a:bodyPr/>
          <a:lstStyle/>
          <a:p>
            <a:br>
              <a:rPr lang="en-GB" dirty="0"/>
            </a:br>
            <a:r>
              <a:rPr lang="en-GB" dirty="0" err="1"/>
              <a:t>Förutsättningar</a:t>
            </a:r>
            <a:r>
              <a:rPr lang="en-GB" dirty="0"/>
              <a:t> </a:t>
            </a:r>
            <a:r>
              <a:rPr lang="en-GB" dirty="0" err="1"/>
              <a:t>och</a:t>
            </a:r>
            <a:r>
              <a:rPr lang="en-GB" dirty="0"/>
              <a:t> process </a:t>
            </a:r>
            <a:r>
              <a:rPr lang="en-GB" dirty="0" err="1"/>
              <a:t>ny</a:t>
            </a:r>
            <a:r>
              <a:rPr lang="en-GB" dirty="0"/>
              <a:t> </a:t>
            </a:r>
            <a:r>
              <a:rPr lang="en-GB" dirty="0" err="1"/>
              <a:t>broschyr</a:t>
            </a:r>
            <a:endParaRPr lang="sv-SE" dirty="0"/>
          </a:p>
        </p:txBody>
      </p:sp>
      <p:pic>
        <p:nvPicPr>
          <p:cNvPr id="6" name="Platshållare för bild 5">
            <a:extLst>
              <a:ext uri="{FF2B5EF4-FFF2-40B4-BE49-F238E27FC236}">
                <a16:creationId xmlns:a16="http://schemas.microsoft.com/office/drawing/2014/main" id="{457399C4-F830-49B5-AFA1-31F7A5CC773F}"/>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tretch>
            <a:fillRect/>
          </a:stretch>
        </p:blipFill>
        <p:spPr>
          <a:xfrm>
            <a:off x="0" y="1245041"/>
            <a:ext cx="6392531" cy="3611780"/>
          </a:xfrm>
        </p:spPr>
      </p:pic>
      <p:sp>
        <p:nvSpPr>
          <p:cNvPr id="4" name="Platshållare för text 3">
            <a:extLst>
              <a:ext uri="{FF2B5EF4-FFF2-40B4-BE49-F238E27FC236}">
                <a16:creationId xmlns:a16="http://schemas.microsoft.com/office/drawing/2014/main" id="{B49160F2-391C-4F97-BFD1-59016FFD2384}"/>
              </a:ext>
            </a:extLst>
          </p:cNvPr>
          <p:cNvSpPr>
            <a:spLocks noGrp="1"/>
          </p:cNvSpPr>
          <p:nvPr>
            <p:ph type="body" sz="quarter" idx="10"/>
          </p:nvPr>
        </p:nvSpPr>
        <p:spPr>
          <a:xfrm>
            <a:off x="6991816" y="2598234"/>
            <a:ext cx="4382428" cy="3493981"/>
          </a:xfrm>
        </p:spPr>
        <p:txBody>
          <a:bodyPr/>
          <a:lstStyle/>
          <a:p>
            <a:r>
              <a:rPr lang="en-GB" dirty="0" err="1"/>
              <a:t>Inväntar</a:t>
            </a:r>
            <a:r>
              <a:rPr lang="en-GB" dirty="0"/>
              <a:t> </a:t>
            </a:r>
            <a:r>
              <a:rPr lang="en-GB" dirty="0" err="1"/>
              <a:t>regeringsuppdrag</a:t>
            </a:r>
            <a:endParaRPr lang="en-GB" dirty="0"/>
          </a:p>
          <a:p>
            <a:r>
              <a:rPr lang="en-GB" dirty="0" err="1"/>
              <a:t>Ont</a:t>
            </a:r>
            <a:r>
              <a:rPr lang="en-GB" dirty="0"/>
              <a:t> om </a:t>
            </a:r>
            <a:r>
              <a:rPr lang="en-GB" dirty="0" err="1"/>
              <a:t>tid</a:t>
            </a:r>
            <a:endParaRPr lang="en-GB" dirty="0"/>
          </a:p>
          <a:p>
            <a:r>
              <a:rPr lang="en-GB" dirty="0" err="1"/>
              <a:t>Uppdatering</a:t>
            </a:r>
            <a:r>
              <a:rPr lang="en-GB" dirty="0"/>
              <a:t> + </a:t>
            </a:r>
            <a:r>
              <a:rPr lang="en-GB" dirty="0" err="1"/>
              <a:t>nya</a:t>
            </a:r>
            <a:r>
              <a:rPr lang="en-GB" dirty="0"/>
              <a:t> </a:t>
            </a:r>
            <a:r>
              <a:rPr lang="en-GB" dirty="0" err="1"/>
              <a:t>avsnitt</a:t>
            </a:r>
            <a:endParaRPr lang="en-GB" dirty="0"/>
          </a:p>
          <a:p>
            <a:r>
              <a:rPr lang="en-GB" dirty="0" err="1"/>
              <a:t>Samverkan</a:t>
            </a:r>
            <a:r>
              <a:rPr lang="en-GB" dirty="0"/>
              <a:t> </a:t>
            </a:r>
            <a:r>
              <a:rPr lang="en-GB" dirty="0" err="1"/>
              <a:t>och</a:t>
            </a:r>
            <a:r>
              <a:rPr lang="en-GB" dirty="0"/>
              <a:t> </a:t>
            </a:r>
            <a:r>
              <a:rPr lang="en-GB" dirty="0" err="1"/>
              <a:t>förankring</a:t>
            </a:r>
            <a:endParaRPr lang="en-GB" dirty="0"/>
          </a:p>
          <a:p>
            <a:r>
              <a:rPr lang="en-GB" dirty="0" err="1"/>
              <a:t>Stöd</a:t>
            </a:r>
            <a:r>
              <a:rPr lang="en-GB" dirty="0"/>
              <a:t> i </a:t>
            </a:r>
            <a:r>
              <a:rPr lang="en-GB" dirty="0" err="1"/>
              <a:t>kommunikationen</a:t>
            </a:r>
            <a:r>
              <a:rPr lang="en-GB" dirty="0"/>
              <a:t> </a:t>
            </a:r>
            <a:r>
              <a:rPr lang="en-GB" dirty="0" err="1"/>
              <a:t>lokalt</a:t>
            </a:r>
            <a:r>
              <a:rPr lang="en-GB" dirty="0"/>
              <a:t>/</a:t>
            </a:r>
            <a:r>
              <a:rPr lang="en-GB" dirty="0" err="1"/>
              <a:t>regionalt</a:t>
            </a:r>
            <a:endParaRPr lang="sv-SE" dirty="0"/>
          </a:p>
        </p:txBody>
      </p:sp>
    </p:spTree>
    <p:extLst>
      <p:ext uri="{BB962C8B-B14F-4D97-AF65-F5344CB8AC3E}">
        <p14:creationId xmlns:p14="http://schemas.microsoft.com/office/powerpoint/2010/main" val="40030468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6CF6BC6-44BA-4C54-AD76-35D87E56FFDF}"/>
              </a:ext>
            </a:extLst>
          </p:cNvPr>
          <p:cNvSpPr>
            <a:spLocks noGrp="1"/>
          </p:cNvSpPr>
          <p:nvPr>
            <p:ph type="title"/>
          </p:nvPr>
        </p:nvSpPr>
        <p:spPr/>
        <p:txBody>
          <a:bodyPr/>
          <a:lstStyle/>
          <a:p>
            <a:r>
              <a:rPr lang="en-GB" dirty="0" err="1"/>
              <a:t>Tidigare</a:t>
            </a:r>
            <a:r>
              <a:rPr lang="en-GB" dirty="0"/>
              <a:t> </a:t>
            </a:r>
            <a:r>
              <a:rPr lang="en-GB" dirty="0" err="1"/>
              <a:t>mål</a:t>
            </a:r>
            <a:r>
              <a:rPr lang="en-GB" dirty="0"/>
              <a:t> </a:t>
            </a:r>
            <a:r>
              <a:rPr lang="en-GB" dirty="0" err="1"/>
              <a:t>för</a:t>
            </a:r>
            <a:r>
              <a:rPr lang="en-GB" dirty="0"/>
              <a:t> Beredskapsveckan </a:t>
            </a:r>
            <a:br>
              <a:rPr lang="en-GB" dirty="0"/>
            </a:br>
            <a:r>
              <a:rPr lang="en-GB" sz="1800" dirty="0"/>
              <a:t>(sedan 2017)</a:t>
            </a:r>
          </a:p>
        </p:txBody>
      </p:sp>
      <p:sp>
        <p:nvSpPr>
          <p:cNvPr id="3" name="Platshållare för innehåll 2">
            <a:extLst>
              <a:ext uri="{FF2B5EF4-FFF2-40B4-BE49-F238E27FC236}">
                <a16:creationId xmlns:a16="http://schemas.microsoft.com/office/drawing/2014/main" id="{1A0DD128-DCA9-4AAA-BDBB-D010770129DE}"/>
              </a:ext>
            </a:extLst>
          </p:cNvPr>
          <p:cNvSpPr>
            <a:spLocks noGrp="1"/>
          </p:cNvSpPr>
          <p:nvPr>
            <p:ph idx="1"/>
          </p:nvPr>
        </p:nvSpPr>
        <p:spPr>
          <a:xfrm>
            <a:off x="1773387" y="2265119"/>
            <a:ext cx="8866903" cy="3601527"/>
          </a:xfrm>
        </p:spPr>
        <p:txBody>
          <a:bodyPr/>
          <a:lstStyle/>
          <a:p>
            <a:r>
              <a:rPr lang="en-GB" dirty="0" err="1"/>
              <a:t>Att</a:t>
            </a:r>
            <a:r>
              <a:rPr lang="en-GB" dirty="0"/>
              <a:t> </a:t>
            </a:r>
            <a:r>
              <a:rPr lang="en-GB" dirty="0" err="1"/>
              <a:t>fler</a:t>
            </a:r>
            <a:r>
              <a:rPr lang="en-GB" dirty="0"/>
              <a:t> </a:t>
            </a:r>
            <a:r>
              <a:rPr lang="en-GB" dirty="0" err="1"/>
              <a:t>privatperson</a:t>
            </a:r>
            <a:r>
              <a:rPr lang="en-GB" dirty="0"/>
              <a:t> </a:t>
            </a:r>
            <a:r>
              <a:rPr lang="en-GB" dirty="0" err="1"/>
              <a:t>reflekterar</a:t>
            </a:r>
            <a:r>
              <a:rPr lang="en-GB" dirty="0"/>
              <a:t> </a:t>
            </a:r>
            <a:r>
              <a:rPr lang="en-GB" dirty="0" err="1"/>
              <a:t>över</a:t>
            </a:r>
            <a:r>
              <a:rPr lang="en-GB" dirty="0"/>
              <a:t> </a:t>
            </a:r>
            <a:r>
              <a:rPr lang="en-GB" dirty="0" err="1"/>
              <a:t>hur</a:t>
            </a:r>
            <a:r>
              <a:rPr lang="en-GB" dirty="0"/>
              <a:t> de </a:t>
            </a:r>
            <a:r>
              <a:rPr lang="en-GB" dirty="0" err="1"/>
              <a:t>kan</a:t>
            </a:r>
            <a:r>
              <a:rPr lang="en-GB" dirty="0"/>
              <a:t> </a:t>
            </a:r>
            <a:r>
              <a:rPr lang="en-GB" dirty="0" err="1"/>
              <a:t>lösa</a:t>
            </a:r>
            <a:r>
              <a:rPr lang="en-GB" dirty="0"/>
              <a:t> </a:t>
            </a:r>
            <a:r>
              <a:rPr lang="en-GB" dirty="0" err="1"/>
              <a:t>vardagen</a:t>
            </a:r>
            <a:r>
              <a:rPr lang="en-GB" dirty="0"/>
              <a:t> vid kris </a:t>
            </a:r>
            <a:r>
              <a:rPr lang="en-GB" dirty="0" err="1"/>
              <a:t>och</a:t>
            </a:r>
            <a:r>
              <a:rPr lang="en-GB" dirty="0"/>
              <a:t> </a:t>
            </a:r>
            <a:r>
              <a:rPr lang="en-GB" dirty="0" err="1"/>
              <a:t>krig</a:t>
            </a:r>
            <a:endParaRPr lang="en-GB" dirty="0"/>
          </a:p>
          <a:p>
            <a:r>
              <a:rPr lang="en-GB" dirty="0" err="1"/>
              <a:t>Att</a:t>
            </a:r>
            <a:r>
              <a:rPr lang="en-GB" dirty="0"/>
              <a:t> </a:t>
            </a:r>
            <a:r>
              <a:rPr lang="en-GB" dirty="0" err="1"/>
              <a:t>fler</a:t>
            </a:r>
            <a:r>
              <a:rPr lang="en-GB" dirty="0"/>
              <a:t> </a:t>
            </a:r>
            <a:r>
              <a:rPr lang="en-GB" dirty="0" err="1"/>
              <a:t>privatpersoner</a:t>
            </a:r>
            <a:r>
              <a:rPr lang="en-GB" dirty="0"/>
              <a:t> </a:t>
            </a:r>
            <a:r>
              <a:rPr lang="en-GB" dirty="0" err="1"/>
              <a:t>skaffar</a:t>
            </a:r>
            <a:r>
              <a:rPr lang="en-GB" dirty="0"/>
              <a:t> sig </a:t>
            </a:r>
            <a:r>
              <a:rPr lang="en-GB" dirty="0" err="1"/>
              <a:t>en</a:t>
            </a:r>
            <a:r>
              <a:rPr lang="en-GB" dirty="0"/>
              <a:t> </a:t>
            </a:r>
            <a:r>
              <a:rPr lang="en-GB" dirty="0" err="1"/>
              <a:t>hemberedskap</a:t>
            </a:r>
            <a:endParaRPr lang="en-GB" dirty="0"/>
          </a:p>
          <a:p>
            <a:r>
              <a:rPr lang="en-GB" dirty="0" err="1"/>
              <a:t>Att</a:t>
            </a:r>
            <a:r>
              <a:rPr lang="en-GB" dirty="0"/>
              <a:t> den </a:t>
            </a:r>
            <a:r>
              <a:rPr lang="en-GB" dirty="0" err="1"/>
              <a:t>lokala</a:t>
            </a:r>
            <a:r>
              <a:rPr lang="en-GB" dirty="0"/>
              <a:t> </a:t>
            </a:r>
            <a:r>
              <a:rPr lang="en-GB" dirty="0" err="1"/>
              <a:t>riskkommunikationen</a:t>
            </a:r>
            <a:r>
              <a:rPr lang="en-GB" dirty="0"/>
              <a:t> </a:t>
            </a:r>
            <a:r>
              <a:rPr lang="en-GB" dirty="0" err="1"/>
              <a:t>utvecklas</a:t>
            </a:r>
            <a:r>
              <a:rPr lang="en-GB" dirty="0"/>
              <a:t> </a:t>
            </a:r>
          </a:p>
        </p:txBody>
      </p:sp>
    </p:spTree>
    <p:extLst>
      <p:ext uri="{BB962C8B-B14F-4D97-AF65-F5344CB8AC3E}">
        <p14:creationId xmlns:p14="http://schemas.microsoft.com/office/powerpoint/2010/main" val="3071803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EF542DD-B6E3-4A59-ADB0-A761982B850A}"/>
              </a:ext>
            </a:extLst>
          </p:cNvPr>
          <p:cNvSpPr>
            <a:spLocks noGrp="1"/>
          </p:cNvSpPr>
          <p:nvPr>
            <p:ph type="title"/>
          </p:nvPr>
        </p:nvSpPr>
        <p:spPr>
          <a:xfrm>
            <a:off x="1773388" y="417307"/>
            <a:ext cx="8580582" cy="966397"/>
          </a:xfrm>
        </p:spPr>
        <p:txBody>
          <a:bodyPr/>
          <a:lstStyle/>
          <a:p>
            <a:pPr algn="ctr"/>
            <a:r>
              <a:rPr lang="en-GB" dirty="0"/>
              <a:t>Nya </a:t>
            </a:r>
            <a:r>
              <a:rPr lang="en-GB" dirty="0" err="1"/>
              <a:t>mål</a:t>
            </a:r>
            <a:r>
              <a:rPr lang="en-GB" dirty="0"/>
              <a:t> </a:t>
            </a:r>
            <a:r>
              <a:rPr lang="en-GB" dirty="0" err="1"/>
              <a:t>för</a:t>
            </a:r>
            <a:r>
              <a:rPr lang="en-GB" dirty="0"/>
              <a:t> Beredskapsveckan</a:t>
            </a:r>
          </a:p>
        </p:txBody>
      </p:sp>
      <p:sp>
        <p:nvSpPr>
          <p:cNvPr id="3" name="Platshållare för innehåll 2">
            <a:extLst>
              <a:ext uri="{FF2B5EF4-FFF2-40B4-BE49-F238E27FC236}">
                <a16:creationId xmlns:a16="http://schemas.microsoft.com/office/drawing/2014/main" id="{C2563546-2CE3-453D-9745-6A7D93331A61}"/>
              </a:ext>
            </a:extLst>
          </p:cNvPr>
          <p:cNvSpPr>
            <a:spLocks noGrp="1"/>
          </p:cNvSpPr>
          <p:nvPr>
            <p:ph sz="half" idx="1"/>
          </p:nvPr>
        </p:nvSpPr>
        <p:spPr>
          <a:xfrm>
            <a:off x="1212925" y="1630395"/>
            <a:ext cx="4131654" cy="3964943"/>
          </a:xfrm>
        </p:spPr>
        <p:txBody>
          <a:bodyPr/>
          <a:lstStyle/>
          <a:p>
            <a:pPr marL="0" indent="0">
              <a:buNone/>
            </a:pPr>
            <a:r>
              <a:rPr lang="en-GB" b="1" dirty="0" err="1"/>
              <a:t>Aktörer</a:t>
            </a:r>
            <a:endParaRPr lang="en-GB" b="1" dirty="0"/>
          </a:p>
          <a:p>
            <a:r>
              <a:rPr lang="sv-SE" sz="2000" dirty="0"/>
              <a:t>att den lokala riskkommunikationen utvecklas</a:t>
            </a:r>
          </a:p>
          <a:p>
            <a:r>
              <a:rPr lang="sv-SE" sz="2000" dirty="0"/>
              <a:t>att fler kommuner engagerar invånarna i den lokala beredskapen</a:t>
            </a:r>
          </a:p>
          <a:p>
            <a:r>
              <a:rPr lang="sv-SE" sz="2000" dirty="0"/>
              <a:t>att fler aktörer deltar i</a:t>
            </a:r>
            <a:br>
              <a:rPr lang="sv-SE" sz="2000" dirty="0"/>
            </a:br>
            <a:r>
              <a:rPr lang="sv-SE" sz="2000" dirty="0"/>
              <a:t>Beredskapsveckan</a:t>
            </a:r>
          </a:p>
          <a:p>
            <a:pPr marL="0" indent="0">
              <a:buNone/>
            </a:pPr>
            <a:endParaRPr lang="sv-SE" sz="2400" dirty="0"/>
          </a:p>
          <a:p>
            <a:pPr marL="0" indent="0">
              <a:buNone/>
            </a:pPr>
            <a:endParaRPr lang="en-GB" dirty="0"/>
          </a:p>
        </p:txBody>
      </p:sp>
      <p:sp>
        <p:nvSpPr>
          <p:cNvPr id="4" name="Platshållare för innehåll 3">
            <a:extLst>
              <a:ext uri="{FF2B5EF4-FFF2-40B4-BE49-F238E27FC236}">
                <a16:creationId xmlns:a16="http://schemas.microsoft.com/office/drawing/2014/main" id="{11756480-5E60-4B0D-AA49-B14CB004A8C6}"/>
              </a:ext>
            </a:extLst>
          </p:cNvPr>
          <p:cNvSpPr>
            <a:spLocks noGrp="1"/>
          </p:cNvSpPr>
          <p:nvPr>
            <p:ph sz="half" idx="2"/>
          </p:nvPr>
        </p:nvSpPr>
        <p:spPr>
          <a:xfrm>
            <a:off x="6609607" y="1630395"/>
            <a:ext cx="4131654" cy="4074687"/>
          </a:xfrm>
        </p:spPr>
        <p:txBody>
          <a:bodyPr/>
          <a:lstStyle/>
          <a:p>
            <a:pPr marL="0" indent="0">
              <a:buNone/>
            </a:pPr>
            <a:r>
              <a:rPr lang="en-GB" b="1" dirty="0" err="1"/>
              <a:t>Privatpersoner</a:t>
            </a:r>
            <a:endParaRPr lang="en-GB" b="1" dirty="0"/>
          </a:p>
          <a:p>
            <a:r>
              <a:rPr lang="sv-SE" sz="2000" dirty="0"/>
              <a:t>att fler har kunskap om hot, risker och beredskap </a:t>
            </a:r>
          </a:p>
          <a:p>
            <a:r>
              <a:rPr lang="sv-SE" sz="2000" dirty="0"/>
              <a:t>att fler invånare är engagerade i samhällets beredskap</a:t>
            </a:r>
          </a:p>
          <a:p>
            <a:r>
              <a:rPr lang="sv-SE" sz="2000" dirty="0"/>
              <a:t>att fler hushåll kan hantera vardagen vid kris och krig</a:t>
            </a:r>
          </a:p>
          <a:p>
            <a:pPr marL="0" indent="0">
              <a:buNone/>
            </a:pPr>
            <a:endParaRPr lang="en-GB" dirty="0"/>
          </a:p>
        </p:txBody>
      </p:sp>
      <p:sp>
        <p:nvSpPr>
          <p:cNvPr id="10" name="textruta 9">
            <a:extLst>
              <a:ext uri="{FF2B5EF4-FFF2-40B4-BE49-F238E27FC236}">
                <a16:creationId xmlns:a16="http://schemas.microsoft.com/office/drawing/2014/main" id="{45C65746-8A6A-45CE-B2C8-59B9EBB13BC2}"/>
              </a:ext>
            </a:extLst>
          </p:cNvPr>
          <p:cNvSpPr txBox="1"/>
          <p:nvPr/>
        </p:nvSpPr>
        <p:spPr>
          <a:xfrm>
            <a:off x="3498196" y="5925256"/>
            <a:ext cx="5223510" cy="400110"/>
          </a:xfrm>
          <a:prstGeom prst="rect">
            <a:avLst/>
          </a:prstGeom>
          <a:noFill/>
        </p:spPr>
        <p:txBody>
          <a:bodyPr wrap="square" rtlCol="0">
            <a:spAutoFit/>
          </a:bodyPr>
          <a:lstStyle/>
          <a:p>
            <a:r>
              <a:rPr lang="en-GB" sz="2000" b="1" dirty="0" err="1"/>
              <a:t>Ökad</a:t>
            </a:r>
            <a:r>
              <a:rPr lang="en-GB" sz="2000" b="1" dirty="0"/>
              <a:t> </a:t>
            </a:r>
            <a:r>
              <a:rPr lang="en-GB" sz="2000" b="1" dirty="0" err="1"/>
              <a:t>motståndskraft</a:t>
            </a:r>
            <a:r>
              <a:rPr lang="en-GB" sz="2000" b="1" dirty="0"/>
              <a:t> </a:t>
            </a:r>
            <a:r>
              <a:rPr lang="en-GB" sz="2000" b="1" dirty="0" err="1"/>
              <a:t>och</a:t>
            </a:r>
            <a:r>
              <a:rPr lang="en-GB" sz="2000" b="1" dirty="0"/>
              <a:t> </a:t>
            </a:r>
            <a:r>
              <a:rPr lang="en-GB" sz="2000" b="1" dirty="0" err="1"/>
              <a:t>försvarsvilja</a:t>
            </a:r>
            <a:endParaRPr lang="en-GB" sz="2000" b="1" dirty="0"/>
          </a:p>
        </p:txBody>
      </p:sp>
      <p:sp>
        <p:nvSpPr>
          <p:cNvPr id="11" name="Pil: höger 10">
            <a:extLst>
              <a:ext uri="{FF2B5EF4-FFF2-40B4-BE49-F238E27FC236}">
                <a16:creationId xmlns:a16="http://schemas.microsoft.com/office/drawing/2014/main" id="{04F5AB0B-6067-411E-9C67-8FDA1B8046C0}"/>
              </a:ext>
            </a:extLst>
          </p:cNvPr>
          <p:cNvSpPr/>
          <p:nvPr/>
        </p:nvSpPr>
        <p:spPr>
          <a:xfrm rot="1882911">
            <a:off x="4408799" y="5100669"/>
            <a:ext cx="1080088" cy="49460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Pil: höger 11">
            <a:extLst>
              <a:ext uri="{FF2B5EF4-FFF2-40B4-BE49-F238E27FC236}">
                <a16:creationId xmlns:a16="http://schemas.microsoft.com/office/drawing/2014/main" id="{5C8A7B68-322C-48D2-AA45-1B4369A69FFE}"/>
              </a:ext>
            </a:extLst>
          </p:cNvPr>
          <p:cNvSpPr/>
          <p:nvPr/>
        </p:nvSpPr>
        <p:spPr>
          <a:xfrm rot="8463130">
            <a:off x="5974008" y="5112194"/>
            <a:ext cx="1010001" cy="54776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il: vänster-höger 6">
            <a:extLst>
              <a:ext uri="{FF2B5EF4-FFF2-40B4-BE49-F238E27FC236}">
                <a16:creationId xmlns:a16="http://schemas.microsoft.com/office/drawing/2014/main" id="{93F5F073-42D0-4D25-A309-7CA6A8932E6F}"/>
              </a:ext>
            </a:extLst>
          </p:cNvPr>
          <p:cNvSpPr/>
          <p:nvPr/>
        </p:nvSpPr>
        <p:spPr>
          <a:xfrm>
            <a:off x="5038530" y="2360795"/>
            <a:ext cx="1071421" cy="203640"/>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il: vänster-höger 7">
            <a:extLst>
              <a:ext uri="{FF2B5EF4-FFF2-40B4-BE49-F238E27FC236}">
                <a16:creationId xmlns:a16="http://schemas.microsoft.com/office/drawing/2014/main" id="{69613158-272C-4CA5-A3C5-BEDBE7BBC49C}"/>
              </a:ext>
            </a:extLst>
          </p:cNvPr>
          <p:cNvSpPr/>
          <p:nvPr/>
        </p:nvSpPr>
        <p:spPr>
          <a:xfrm>
            <a:off x="5027947" y="3411414"/>
            <a:ext cx="1071421" cy="203640"/>
          </a:xfrm>
          <a:prstGeom prst="lef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903295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F25DEFD-BA1D-4F1F-AF2E-2B42E1FAD62D}"/>
              </a:ext>
            </a:extLst>
          </p:cNvPr>
          <p:cNvSpPr>
            <a:spLocks noGrp="1"/>
          </p:cNvSpPr>
          <p:nvPr>
            <p:ph type="title"/>
          </p:nvPr>
        </p:nvSpPr>
        <p:spPr>
          <a:xfrm>
            <a:off x="7234327" y="304223"/>
            <a:ext cx="4117921" cy="752153"/>
          </a:xfrm>
        </p:spPr>
        <p:txBody>
          <a:bodyPr/>
          <a:lstStyle/>
          <a:p>
            <a:r>
              <a:rPr lang="sv-SE" dirty="0">
                <a:latin typeface="Helvetica Neue" panose="02000503000000020004" pitchFamily="2" charset="0"/>
              </a:rPr>
              <a:t>Tema: Sätt i gång!</a:t>
            </a:r>
            <a:endParaRPr lang="sv-SE" dirty="0"/>
          </a:p>
        </p:txBody>
      </p:sp>
      <p:sp>
        <p:nvSpPr>
          <p:cNvPr id="4" name="Platshållare för text 3">
            <a:extLst>
              <a:ext uri="{FF2B5EF4-FFF2-40B4-BE49-F238E27FC236}">
                <a16:creationId xmlns:a16="http://schemas.microsoft.com/office/drawing/2014/main" id="{0FA96B69-0675-4F81-BF24-CF836C5B1E37}"/>
              </a:ext>
            </a:extLst>
          </p:cNvPr>
          <p:cNvSpPr>
            <a:spLocks noGrp="1"/>
          </p:cNvSpPr>
          <p:nvPr>
            <p:ph type="body" sz="quarter" idx="10"/>
          </p:nvPr>
        </p:nvSpPr>
        <p:spPr>
          <a:xfrm>
            <a:off x="6883879" y="1159354"/>
            <a:ext cx="4623759" cy="4860445"/>
          </a:xfrm>
        </p:spPr>
        <p:txBody>
          <a:bodyPr/>
          <a:lstStyle/>
          <a:p>
            <a:r>
              <a:rPr lang="sv-SE" sz="1800" dirty="0"/>
              <a:t>Vi kan inte vänta tills krisen är ett faktum. Beredskap behöver byggas i ett normalläge. Det vill säga nu.</a:t>
            </a:r>
            <a:br>
              <a:rPr lang="sv-SE" sz="1800" dirty="0"/>
            </a:br>
            <a:endParaRPr lang="sv-SE" sz="1800" dirty="0"/>
          </a:p>
          <a:p>
            <a:r>
              <a:rPr lang="sv-SE" sz="1800" dirty="0"/>
              <a:t>Andelen hushåll som uppger att de klarar sig en vecka utan samhällets stöd behöver öka.</a:t>
            </a:r>
            <a:br>
              <a:rPr lang="sv-SE" sz="1800" dirty="0"/>
            </a:br>
            <a:endParaRPr lang="sv-SE" sz="1800" dirty="0"/>
          </a:p>
          <a:p>
            <a:r>
              <a:rPr lang="sv-SE" sz="1800" dirty="0"/>
              <a:t>Många människor vet vad de behöver göra för att öka sin hemberedskap men har fortfarande inte gjort något. </a:t>
            </a:r>
            <a:br>
              <a:rPr lang="sv-SE" sz="1800" dirty="0"/>
            </a:br>
            <a:endParaRPr lang="sv-SE" sz="1800" dirty="0"/>
          </a:p>
          <a:p>
            <a:r>
              <a:rPr lang="sv-SE" sz="1800" dirty="0"/>
              <a:t>Andra behöver tydlig vägledning, en ledstång att hålla i. Den ska vi ge dem.</a:t>
            </a:r>
            <a:br>
              <a:rPr lang="sv-SE" sz="2000" dirty="0"/>
            </a:br>
            <a:br>
              <a:rPr lang="sv-SE" sz="2000" dirty="0"/>
            </a:br>
            <a:endParaRPr lang="sv-SE" dirty="0"/>
          </a:p>
        </p:txBody>
      </p:sp>
      <p:pic>
        <p:nvPicPr>
          <p:cNvPr id="8" name="Platshållare för bild 7">
            <a:extLst>
              <a:ext uri="{FF2B5EF4-FFF2-40B4-BE49-F238E27FC236}">
                <a16:creationId xmlns:a16="http://schemas.microsoft.com/office/drawing/2014/main" id="{6CB52504-01FF-4133-BC15-03EC6B3D6D16}"/>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20355" r="20355"/>
          <a:stretch>
            <a:fillRect/>
          </a:stretch>
        </p:blipFill>
        <p:spPr>
          <a:xfrm>
            <a:off x="0" y="1"/>
            <a:ext cx="6202392" cy="6857999"/>
          </a:xfrm>
        </p:spPr>
      </p:pic>
    </p:spTree>
    <p:extLst>
      <p:ext uri="{BB962C8B-B14F-4D97-AF65-F5344CB8AC3E}">
        <p14:creationId xmlns:p14="http://schemas.microsoft.com/office/powerpoint/2010/main" val="1044236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66618490-F17B-4FEA-BDC7-7066D6A6E8E7}"/>
              </a:ext>
            </a:extLst>
          </p:cNvPr>
          <p:cNvSpPr>
            <a:spLocks noGrp="1"/>
          </p:cNvSpPr>
          <p:nvPr>
            <p:ph type="title"/>
          </p:nvPr>
        </p:nvSpPr>
        <p:spPr>
          <a:xfrm>
            <a:off x="1773387" y="275683"/>
            <a:ext cx="8580582" cy="966397"/>
          </a:xfrm>
        </p:spPr>
        <p:txBody>
          <a:bodyPr/>
          <a:lstStyle/>
          <a:p>
            <a:r>
              <a:rPr lang="en-GB" dirty="0" err="1"/>
              <a:t>Upplägg</a:t>
            </a:r>
            <a:r>
              <a:rPr lang="en-GB" dirty="0"/>
              <a:t> Beredskapsveckan 2024</a:t>
            </a:r>
          </a:p>
        </p:txBody>
      </p:sp>
      <p:sp>
        <p:nvSpPr>
          <p:cNvPr id="3" name="Platshållare för innehåll 2">
            <a:extLst>
              <a:ext uri="{FF2B5EF4-FFF2-40B4-BE49-F238E27FC236}">
                <a16:creationId xmlns:a16="http://schemas.microsoft.com/office/drawing/2014/main" id="{F036C6B4-D414-4DE6-B998-2F7A763611BB}"/>
              </a:ext>
            </a:extLst>
          </p:cNvPr>
          <p:cNvSpPr>
            <a:spLocks noGrp="1"/>
          </p:cNvSpPr>
          <p:nvPr>
            <p:ph sz="half" idx="1"/>
          </p:nvPr>
        </p:nvSpPr>
        <p:spPr>
          <a:xfrm>
            <a:off x="1087711" y="1570852"/>
            <a:ext cx="4661868" cy="4490900"/>
          </a:xfrm>
        </p:spPr>
        <p:txBody>
          <a:bodyPr/>
          <a:lstStyle/>
          <a:p>
            <a:r>
              <a:rPr lang="en-GB" sz="2000" dirty="0"/>
              <a:t>Dra </a:t>
            </a:r>
            <a:r>
              <a:rPr lang="en-GB" sz="2000" dirty="0" err="1"/>
              <a:t>ner</a:t>
            </a:r>
            <a:r>
              <a:rPr lang="en-GB" sz="2000" dirty="0"/>
              <a:t> på </a:t>
            </a:r>
            <a:r>
              <a:rPr lang="en-GB" sz="2000" dirty="0" err="1"/>
              <a:t>annonsering</a:t>
            </a:r>
            <a:r>
              <a:rPr lang="en-GB" sz="2000" dirty="0"/>
              <a:t> i </a:t>
            </a:r>
            <a:r>
              <a:rPr lang="en-GB" sz="2000" dirty="0" err="1"/>
              <a:t>köpta</a:t>
            </a:r>
            <a:r>
              <a:rPr lang="en-GB" sz="2000" dirty="0"/>
              <a:t> </a:t>
            </a:r>
            <a:r>
              <a:rPr lang="en-GB" sz="2000" dirty="0" err="1"/>
              <a:t>kanaler</a:t>
            </a:r>
            <a:endParaRPr lang="en-GB" sz="2000" dirty="0"/>
          </a:p>
          <a:p>
            <a:r>
              <a:rPr lang="en-GB" sz="2000" dirty="0" err="1"/>
              <a:t>Fokus</a:t>
            </a:r>
            <a:r>
              <a:rPr lang="en-GB" sz="2000" dirty="0"/>
              <a:t> på </a:t>
            </a:r>
            <a:r>
              <a:rPr lang="en-GB" sz="2000" dirty="0" err="1"/>
              <a:t>egna</a:t>
            </a:r>
            <a:r>
              <a:rPr lang="en-GB" sz="2000" dirty="0"/>
              <a:t> </a:t>
            </a:r>
            <a:r>
              <a:rPr lang="en-GB" sz="2000" dirty="0" err="1"/>
              <a:t>digitala</a:t>
            </a:r>
            <a:r>
              <a:rPr lang="en-GB" sz="2000" dirty="0"/>
              <a:t> </a:t>
            </a:r>
            <a:r>
              <a:rPr lang="en-GB" sz="2000" dirty="0" err="1"/>
              <a:t>kanaler</a:t>
            </a:r>
            <a:r>
              <a:rPr lang="en-GB" sz="2000" dirty="0"/>
              <a:t> </a:t>
            </a:r>
            <a:r>
              <a:rPr lang="en-GB" sz="2000" dirty="0" err="1"/>
              <a:t>och</a:t>
            </a:r>
            <a:r>
              <a:rPr lang="en-GB" sz="2000" dirty="0"/>
              <a:t> </a:t>
            </a:r>
            <a:r>
              <a:rPr lang="en-GB" sz="2000" dirty="0" err="1"/>
              <a:t>dagliga</a:t>
            </a:r>
            <a:r>
              <a:rPr lang="en-GB" sz="2000" dirty="0"/>
              <a:t> </a:t>
            </a:r>
            <a:r>
              <a:rPr lang="en-GB" sz="2000" dirty="0" err="1"/>
              <a:t>kommunikationsinsatser</a:t>
            </a:r>
            <a:r>
              <a:rPr lang="en-GB" sz="2000" dirty="0"/>
              <a:t> </a:t>
            </a:r>
            <a:r>
              <a:rPr lang="en-GB" sz="2000" dirty="0" err="1"/>
              <a:t>som</a:t>
            </a:r>
            <a:r>
              <a:rPr lang="en-GB" sz="2000" dirty="0"/>
              <a:t> </a:t>
            </a:r>
            <a:r>
              <a:rPr lang="en-GB" sz="2000" dirty="0" err="1"/>
              <a:t>följer</a:t>
            </a:r>
            <a:r>
              <a:rPr lang="en-GB" sz="2000" dirty="0"/>
              <a:t> </a:t>
            </a:r>
            <a:r>
              <a:rPr lang="en-GB" sz="2000" dirty="0" err="1"/>
              <a:t>övningsfoldern</a:t>
            </a:r>
            <a:r>
              <a:rPr lang="en-GB" sz="2000" dirty="0"/>
              <a:t> “</a:t>
            </a:r>
            <a:r>
              <a:rPr lang="en-GB" sz="2000" dirty="0" err="1"/>
              <a:t>Sju</a:t>
            </a:r>
            <a:r>
              <a:rPr lang="en-GB" sz="2000" dirty="0"/>
              <a:t> </a:t>
            </a:r>
            <a:r>
              <a:rPr lang="en-GB" sz="2000" dirty="0" err="1"/>
              <a:t>dagar</a:t>
            </a:r>
            <a:r>
              <a:rPr lang="en-GB" sz="2000" dirty="0"/>
              <a:t>” </a:t>
            </a:r>
          </a:p>
          <a:p>
            <a:r>
              <a:rPr lang="en-GB" sz="2000" dirty="0"/>
              <a:t>Samverkan med </a:t>
            </a:r>
            <a:r>
              <a:rPr lang="en-GB" sz="2000" dirty="0" err="1"/>
              <a:t>vidarekommunikatörer</a:t>
            </a:r>
            <a:r>
              <a:rPr lang="en-GB" sz="2000" dirty="0"/>
              <a:t>/</a:t>
            </a:r>
            <a:r>
              <a:rPr lang="en-GB" sz="2000" dirty="0" err="1"/>
              <a:t>ambassadörer</a:t>
            </a:r>
            <a:r>
              <a:rPr lang="en-GB" sz="2000" dirty="0"/>
              <a:t> </a:t>
            </a:r>
            <a:r>
              <a:rPr lang="en-GB" sz="2000" dirty="0" err="1"/>
              <a:t>som</a:t>
            </a:r>
            <a:r>
              <a:rPr lang="en-GB" sz="2000" dirty="0"/>
              <a:t> </a:t>
            </a:r>
            <a:r>
              <a:rPr lang="en-GB" sz="2000" dirty="0" err="1"/>
              <a:t>kan</a:t>
            </a:r>
            <a:r>
              <a:rPr lang="en-GB" sz="2000" dirty="0"/>
              <a:t> </a:t>
            </a:r>
            <a:r>
              <a:rPr lang="en-GB" sz="2000" dirty="0" err="1"/>
              <a:t>förstärka</a:t>
            </a:r>
            <a:r>
              <a:rPr lang="en-GB" sz="2000" dirty="0"/>
              <a:t> </a:t>
            </a:r>
            <a:r>
              <a:rPr lang="en-GB" sz="2000" dirty="0" err="1"/>
              <a:t>budskapen</a:t>
            </a:r>
            <a:endParaRPr lang="en-GB" sz="2000" dirty="0"/>
          </a:p>
          <a:p>
            <a:r>
              <a:rPr lang="en-GB" sz="2000" dirty="0"/>
              <a:t>Ta </a:t>
            </a:r>
            <a:r>
              <a:rPr lang="en-GB" sz="2000" dirty="0" err="1"/>
              <a:t>fram</a:t>
            </a:r>
            <a:r>
              <a:rPr lang="en-GB" sz="2000" dirty="0"/>
              <a:t> roll-ups med </a:t>
            </a:r>
            <a:r>
              <a:rPr lang="en-GB" sz="2000" dirty="0" err="1"/>
              <a:t>budskapet</a:t>
            </a:r>
            <a:r>
              <a:rPr lang="en-GB" sz="2000" dirty="0"/>
              <a:t> “Du </a:t>
            </a:r>
            <a:r>
              <a:rPr lang="en-GB" sz="2000" dirty="0" err="1"/>
              <a:t>är</a:t>
            </a:r>
            <a:r>
              <a:rPr lang="en-GB" sz="2000" dirty="0"/>
              <a:t> </a:t>
            </a:r>
            <a:r>
              <a:rPr lang="en-GB" sz="2000" dirty="0" err="1"/>
              <a:t>en</a:t>
            </a:r>
            <a:r>
              <a:rPr lang="en-GB" sz="2000" dirty="0"/>
              <a:t> del </a:t>
            </a:r>
            <a:r>
              <a:rPr lang="en-GB" sz="2000" dirty="0" err="1"/>
              <a:t>av</a:t>
            </a:r>
            <a:r>
              <a:rPr lang="en-GB" sz="2000" dirty="0"/>
              <a:t> </a:t>
            </a:r>
            <a:r>
              <a:rPr lang="en-GB" sz="2000" dirty="0" err="1"/>
              <a:t>Sveriges</a:t>
            </a:r>
            <a:r>
              <a:rPr lang="en-GB" sz="2000" dirty="0"/>
              <a:t> beredskap”.</a:t>
            </a:r>
          </a:p>
          <a:p>
            <a:r>
              <a:rPr lang="en-GB" sz="2000" dirty="0"/>
              <a:t>Pilot: </a:t>
            </a:r>
            <a:r>
              <a:rPr lang="en-GB" sz="2000" dirty="0" err="1"/>
              <a:t>Årets</a:t>
            </a:r>
            <a:r>
              <a:rPr lang="en-GB" sz="2000" dirty="0"/>
              <a:t> </a:t>
            </a:r>
            <a:r>
              <a:rPr lang="en-GB" sz="2000" dirty="0" err="1"/>
              <a:t>fokus-kommuner</a:t>
            </a:r>
            <a:r>
              <a:rPr lang="en-GB" sz="2000" dirty="0"/>
              <a:t>.</a:t>
            </a:r>
            <a:endParaRPr lang="en-GB" dirty="0"/>
          </a:p>
        </p:txBody>
      </p:sp>
      <p:pic>
        <p:nvPicPr>
          <p:cNvPr id="9" name="Platshållare för innehåll 8">
            <a:extLst>
              <a:ext uri="{FF2B5EF4-FFF2-40B4-BE49-F238E27FC236}">
                <a16:creationId xmlns:a16="http://schemas.microsoft.com/office/drawing/2014/main" id="{2A8CE618-D9B9-48C9-AB85-A28E52AC10C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063678" y="1653501"/>
            <a:ext cx="4620400" cy="3082885"/>
          </a:xfrm>
        </p:spPr>
      </p:pic>
    </p:spTree>
    <p:extLst>
      <p:ext uri="{BB962C8B-B14F-4D97-AF65-F5344CB8AC3E}">
        <p14:creationId xmlns:p14="http://schemas.microsoft.com/office/powerpoint/2010/main" val="39830090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B055849-ADA3-4C17-9201-0F77B979634E}"/>
              </a:ext>
            </a:extLst>
          </p:cNvPr>
          <p:cNvSpPr>
            <a:spLocks noGrp="1"/>
          </p:cNvSpPr>
          <p:nvPr>
            <p:ph type="title"/>
          </p:nvPr>
        </p:nvSpPr>
        <p:spPr>
          <a:xfrm>
            <a:off x="991313" y="928961"/>
            <a:ext cx="9896030" cy="966397"/>
          </a:xfrm>
        </p:spPr>
        <p:txBody>
          <a:bodyPr/>
          <a:lstStyle/>
          <a:p>
            <a:pPr algn="ctr"/>
            <a:r>
              <a:rPr lang="sv-SE" sz="3600" dirty="0">
                <a:ea typeface="Times New Roman" panose="02020603050405020304" pitchFamily="18" charset="0"/>
              </a:rPr>
              <a:t>Nyhet: Beredskapstips varje månad</a:t>
            </a:r>
            <a:br>
              <a:rPr lang="sv-SE" sz="3600" b="1" dirty="0">
                <a:effectLst/>
                <a:ea typeface="Times New Roman" panose="02020603050405020304" pitchFamily="18" charset="0"/>
              </a:rPr>
            </a:br>
            <a:r>
              <a:rPr lang="sv-SE" sz="3600" b="1" dirty="0">
                <a:effectLst/>
                <a:ea typeface="Times New Roman" panose="02020603050405020304" pitchFamily="18" charset="0"/>
              </a:rPr>
              <a:t> </a:t>
            </a:r>
            <a:endParaRPr lang="sv-SE" sz="3600" dirty="0"/>
          </a:p>
        </p:txBody>
      </p:sp>
      <p:pic>
        <p:nvPicPr>
          <p:cNvPr id="6" name="Platshållare för innehåll 5">
            <a:extLst>
              <a:ext uri="{FF2B5EF4-FFF2-40B4-BE49-F238E27FC236}">
                <a16:creationId xmlns:a16="http://schemas.microsoft.com/office/drawing/2014/main" id="{CBA047D1-CE40-438D-92AD-C2BCA1D892D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17564" y="2140961"/>
            <a:ext cx="5956872" cy="3972042"/>
          </a:xfrm>
        </p:spPr>
      </p:pic>
    </p:spTree>
    <p:extLst>
      <p:ext uri="{BB962C8B-B14F-4D97-AF65-F5344CB8AC3E}">
        <p14:creationId xmlns:p14="http://schemas.microsoft.com/office/powerpoint/2010/main" val="16773845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XTCOLOR" val="0"/>
</p:tagLst>
</file>

<file path=ppt/tags/tag10.xml><?xml version="1.0" encoding="utf-8"?>
<p:tagLst xmlns:a="http://schemas.openxmlformats.org/drawingml/2006/main" xmlns:r="http://schemas.openxmlformats.org/officeDocument/2006/relationships" xmlns:p="http://schemas.openxmlformats.org/presentationml/2006/main">
  <p:tag name="TEXTCOLOR" val="0"/>
</p:tagLst>
</file>

<file path=ppt/tags/tag100.xml><?xml version="1.0" encoding="utf-8"?>
<p:tagLst xmlns:a="http://schemas.openxmlformats.org/drawingml/2006/main" xmlns:r="http://schemas.openxmlformats.org/officeDocument/2006/relationships" xmlns:p="http://schemas.openxmlformats.org/presentationml/2006/main">
  <p:tag name="TEXTCOLOR" val="0"/>
</p:tagLst>
</file>

<file path=ppt/tags/tag101.xml><?xml version="1.0" encoding="utf-8"?>
<p:tagLst xmlns:a="http://schemas.openxmlformats.org/drawingml/2006/main" xmlns:r="http://schemas.openxmlformats.org/officeDocument/2006/relationships" xmlns:p="http://schemas.openxmlformats.org/presentationml/2006/main">
  <p:tag name="TEXTCOLOR" val="0"/>
</p:tagLst>
</file>

<file path=ppt/tags/tag102.xml><?xml version="1.0" encoding="utf-8"?>
<p:tagLst xmlns:a="http://schemas.openxmlformats.org/drawingml/2006/main" xmlns:r="http://schemas.openxmlformats.org/officeDocument/2006/relationships" xmlns:p="http://schemas.openxmlformats.org/presentationml/2006/main">
  <p:tag name="TEXTCOLOR" val="0"/>
</p:tagLst>
</file>

<file path=ppt/tags/tag103.xml><?xml version="1.0" encoding="utf-8"?>
<p:tagLst xmlns:a="http://schemas.openxmlformats.org/drawingml/2006/main" xmlns:r="http://schemas.openxmlformats.org/officeDocument/2006/relationships" xmlns:p="http://schemas.openxmlformats.org/presentationml/2006/main">
  <p:tag name="TEXTCOLOR" val="16777215"/>
</p:tagLst>
</file>

<file path=ppt/tags/tag104.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05.xml><?xml version="1.0" encoding="utf-8"?>
<p:tagLst xmlns:a="http://schemas.openxmlformats.org/drawingml/2006/main" xmlns:r="http://schemas.openxmlformats.org/officeDocument/2006/relationships" xmlns:p="http://schemas.openxmlformats.org/presentationml/2006/main">
  <p:tag name="TEXTCOLOR" val="16777215"/>
</p:tagLst>
</file>

<file path=ppt/tags/tag106.xml><?xml version="1.0" encoding="utf-8"?>
<p:tagLst xmlns:a="http://schemas.openxmlformats.org/drawingml/2006/main" xmlns:r="http://schemas.openxmlformats.org/officeDocument/2006/relationships" xmlns:p="http://schemas.openxmlformats.org/presentationml/2006/main">
  <p:tag name="TEXTCOLOR" val="16777215"/>
</p:tagLst>
</file>

<file path=ppt/tags/tag107.xml><?xml version="1.0" encoding="utf-8"?>
<p:tagLst xmlns:a="http://schemas.openxmlformats.org/drawingml/2006/main" xmlns:r="http://schemas.openxmlformats.org/officeDocument/2006/relationships" xmlns:p="http://schemas.openxmlformats.org/presentationml/2006/main">
  <p:tag name="TEXTCOLOR" val="16777215"/>
</p:tagLst>
</file>

<file path=ppt/tags/tag108.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109.xml><?xml version="1.0" encoding="utf-8"?>
<p:tagLst xmlns:a="http://schemas.openxmlformats.org/drawingml/2006/main" xmlns:r="http://schemas.openxmlformats.org/officeDocument/2006/relationships" xmlns:p="http://schemas.openxmlformats.org/presentationml/2006/main">
  <p:tag name="TEXTCOLOR" val="16777215"/>
</p:tagLst>
</file>

<file path=ppt/tags/tag11.xml><?xml version="1.0" encoding="utf-8"?>
<p:tagLst xmlns:a="http://schemas.openxmlformats.org/drawingml/2006/main" xmlns:r="http://schemas.openxmlformats.org/officeDocument/2006/relationships" xmlns:p="http://schemas.openxmlformats.org/presentationml/2006/main">
  <p:tag name="TEXTCOLOR" val="0"/>
</p:tagLst>
</file>

<file path=ppt/tags/tag110.xml><?xml version="1.0" encoding="utf-8"?>
<p:tagLst xmlns:a="http://schemas.openxmlformats.org/drawingml/2006/main" xmlns:r="http://schemas.openxmlformats.org/officeDocument/2006/relationships" xmlns:p="http://schemas.openxmlformats.org/presentationml/2006/main">
  <p:tag name="TEXTCOLOR" val="16777215"/>
</p:tagLst>
</file>

<file path=ppt/tags/tag111.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112.xml><?xml version="1.0" encoding="utf-8"?>
<p:tagLst xmlns:a="http://schemas.openxmlformats.org/drawingml/2006/main" xmlns:r="http://schemas.openxmlformats.org/officeDocument/2006/relationships" xmlns:p="http://schemas.openxmlformats.org/presentationml/2006/main">
  <p:tag name="TEXTCOLOR" val="16777215"/>
</p:tagLst>
</file>

<file path=ppt/tags/tag113.xml><?xml version="1.0" encoding="utf-8"?>
<p:tagLst xmlns:a="http://schemas.openxmlformats.org/drawingml/2006/main" xmlns:r="http://schemas.openxmlformats.org/officeDocument/2006/relationships" xmlns:p="http://schemas.openxmlformats.org/presentationml/2006/main">
  <p:tag name="TEXTCOLOR" val="0"/>
</p:tagLst>
</file>

<file path=ppt/tags/tag114.xml><?xml version="1.0" encoding="utf-8"?>
<p:tagLst xmlns:a="http://schemas.openxmlformats.org/drawingml/2006/main" xmlns:r="http://schemas.openxmlformats.org/officeDocument/2006/relationships" xmlns:p="http://schemas.openxmlformats.org/presentationml/2006/main">
  <p:tag name="TEXTCOLOR" val="16777215"/>
</p:tagLst>
</file>

<file path=ppt/tags/tag115.xml><?xml version="1.0" encoding="utf-8"?>
<p:tagLst xmlns:a="http://schemas.openxmlformats.org/drawingml/2006/main" xmlns:r="http://schemas.openxmlformats.org/officeDocument/2006/relationships" xmlns:p="http://schemas.openxmlformats.org/presentationml/2006/main">
  <p:tag name="TEXTCOLOR" val="16777215"/>
</p:tagLst>
</file>

<file path=ppt/tags/tag116.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117.xml><?xml version="1.0" encoding="utf-8"?>
<p:tagLst xmlns:a="http://schemas.openxmlformats.org/drawingml/2006/main" xmlns:r="http://schemas.openxmlformats.org/officeDocument/2006/relationships" xmlns:p="http://schemas.openxmlformats.org/presentationml/2006/main">
  <p:tag name="TEXTCOLOR" val="0"/>
</p:tagLst>
</file>

<file path=ppt/tags/tag118.xml><?xml version="1.0" encoding="utf-8"?>
<p:tagLst xmlns:a="http://schemas.openxmlformats.org/drawingml/2006/main" xmlns:r="http://schemas.openxmlformats.org/officeDocument/2006/relationships" xmlns:p="http://schemas.openxmlformats.org/presentationml/2006/main">
  <p:tag name="TEXTCOLOR" val="0"/>
</p:tagLst>
</file>

<file path=ppt/tags/tag119.xml><?xml version="1.0" encoding="utf-8"?>
<p:tagLst xmlns:a="http://schemas.openxmlformats.org/drawingml/2006/main" xmlns:r="http://schemas.openxmlformats.org/officeDocument/2006/relationships" xmlns:p="http://schemas.openxmlformats.org/presentationml/2006/main">
  <p:tag name="TEXTCOLOR" val="16777215"/>
</p:tagLst>
</file>

<file path=ppt/tags/tag12.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20.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21.xml><?xml version="1.0" encoding="utf-8"?>
<p:tagLst xmlns:a="http://schemas.openxmlformats.org/drawingml/2006/main" xmlns:r="http://schemas.openxmlformats.org/officeDocument/2006/relationships" xmlns:p="http://schemas.openxmlformats.org/presentationml/2006/main">
  <p:tag name="TEXTCOLOR" val="0"/>
</p:tagLst>
</file>

<file path=ppt/tags/tag122.xml><?xml version="1.0" encoding="utf-8"?>
<p:tagLst xmlns:a="http://schemas.openxmlformats.org/drawingml/2006/main" xmlns:r="http://schemas.openxmlformats.org/officeDocument/2006/relationships" xmlns:p="http://schemas.openxmlformats.org/presentationml/2006/main">
  <p:tag name="TEXTCOLOR" val="16777215"/>
</p:tagLst>
</file>

<file path=ppt/tags/tag123.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24.xml><?xml version="1.0" encoding="utf-8"?>
<p:tagLst xmlns:a="http://schemas.openxmlformats.org/drawingml/2006/main" xmlns:r="http://schemas.openxmlformats.org/officeDocument/2006/relationships" xmlns:p="http://schemas.openxmlformats.org/presentationml/2006/main">
  <p:tag name="TEXTCOLOR" val="0"/>
</p:tagLst>
</file>

<file path=ppt/tags/tag125.xml><?xml version="1.0" encoding="utf-8"?>
<p:tagLst xmlns:a="http://schemas.openxmlformats.org/drawingml/2006/main" xmlns:r="http://schemas.openxmlformats.org/officeDocument/2006/relationships" xmlns:p="http://schemas.openxmlformats.org/presentationml/2006/main">
  <p:tag name="TEXTCOLOR" val="0"/>
</p:tagLst>
</file>

<file path=ppt/tags/tag126.xml><?xml version="1.0" encoding="utf-8"?>
<p:tagLst xmlns:a="http://schemas.openxmlformats.org/drawingml/2006/main" xmlns:r="http://schemas.openxmlformats.org/officeDocument/2006/relationships" xmlns:p="http://schemas.openxmlformats.org/presentationml/2006/main">
  <p:tag name="TEXTCOLOR" val="0"/>
</p:tagLst>
</file>

<file path=ppt/tags/tag127.xml><?xml version="1.0" encoding="utf-8"?>
<p:tagLst xmlns:a="http://schemas.openxmlformats.org/drawingml/2006/main" xmlns:r="http://schemas.openxmlformats.org/officeDocument/2006/relationships" xmlns:p="http://schemas.openxmlformats.org/presentationml/2006/main">
  <p:tag name="TEXTCOLOR" val="16777215"/>
</p:tagLst>
</file>

<file path=ppt/tags/tag128.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29.xml><?xml version="1.0" encoding="utf-8"?>
<p:tagLst xmlns:a="http://schemas.openxmlformats.org/drawingml/2006/main" xmlns:r="http://schemas.openxmlformats.org/officeDocument/2006/relationships" xmlns:p="http://schemas.openxmlformats.org/presentationml/2006/main">
  <p:tag name="TEXTCOLOR" val="0"/>
</p:tagLst>
</file>

<file path=ppt/tags/tag13.xml><?xml version="1.0" encoding="utf-8"?>
<p:tagLst xmlns:a="http://schemas.openxmlformats.org/drawingml/2006/main" xmlns:r="http://schemas.openxmlformats.org/officeDocument/2006/relationships" xmlns:p="http://schemas.openxmlformats.org/presentationml/2006/main">
  <p:tag name="TEXTCOLOR" val="0"/>
</p:tagLst>
</file>

<file path=ppt/tags/tag130.xml><?xml version="1.0" encoding="utf-8"?>
<p:tagLst xmlns:a="http://schemas.openxmlformats.org/drawingml/2006/main" xmlns:r="http://schemas.openxmlformats.org/officeDocument/2006/relationships" xmlns:p="http://schemas.openxmlformats.org/presentationml/2006/main">
  <p:tag name="TEXTCOLOR" val="0"/>
</p:tagLst>
</file>

<file path=ppt/tags/tag131.xml><?xml version="1.0" encoding="utf-8"?>
<p:tagLst xmlns:a="http://schemas.openxmlformats.org/drawingml/2006/main" xmlns:r="http://schemas.openxmlformats.org/officeDocument/2006/relationships" xmlns:p="http://schemas.openxmlformats.org/presentationml/2006/main">
  <p:tag name="TEXTCOLOR" val="16777215"/>
</p:tagLst>
</file>

<file path=ppt/tags/tag132.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33.xml><?xml version="1.0" encoding="utf-8"?>
<p:tagLst xmlns:a="http://schemas.openxmlformats.org/drawingml/2006/main" xmlns:r="http://schemas.openxmlformats.org/officeDocument/2006/relationships" xmlns:p="http://schemas.openxmlformats.org/presentationml/2006/main">
  <p:tag name="TEXTCOLOR" val="0"/>
</p:tagLst>
</file>

<file path=ppt/tags/tag134.xml><?xml version="1.0" encoding="utf-8"?>
<p:tagLst xmlns:a="http://schemas.openxmlformats.org/drawingml/2006/main" xmlns:r="http://schemas.openxmlformats.org/officeDocument/2006/relationships" xmlns:p="http://schemas.openxmlformats.org/presentationml/2006/main">
  <p:tag name="TEXTCOLOR" val="16777215"/>
</p:tagLst>
</file>

<file path=ppt/tags/tag135.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36.xml><?xml version="1.0" encoding="utf-8"?>
<p:tagLst xmlns:a="http://schemas.openxmlformats.org/drawingml/2006/main" xmlns:r="http://schemas.openxmlformats.org/officeDocument/2006/relationships" xmlns:p="http://schemas.openxmlformats.org/presentationml/2006/main">
  <p:tag name="TEXTCOLOR" val="0"/>
</p:tagLst>
</file>

<file path=ppt/tags/tag137.xml><?xml version="1.0" encoding="utf-8"?>
<p:tagLst xmlns:a="http://schemas.openxmlformats.org/drawingml/2006/main" xmlns:r="http://schemas.openxmlformats.org/officeDocument/2006/relationships" xmlns:p="http://schemas.openxmlformats.org/presentationml/2006/main">
  <p:tag name="TEXTCOLOR" val="0"/>
</p:tagLst>
</file>

<file path=ppt/tags/tag138.xml><?xml version="1.0" encoding="utf-8"?>
<p:tagLst xmlns:a="http://schemas.openxmlformats.org/drawingml/2006/main" xmlns:r="http://schemas.openxmlformats.org/officeDocument/2006/relationships" xmlns:p="http://schemas.openxmlformats.org/presentationml/2006/main">
  <p:tag name="TEXTCOLOR" val="0"/>
</p:tagLst>
</file>

<file path=ppt/tags/tag139.xml><?xml version="1.0" encoding="utf-8"?>
<p:tagLst xmlns:a="http://schemas.openxmlformats.org/drawingml/2006/main" xmlns:r="http://schemas.openxmlformats.org/officeDocument/2006/relationships" xmlns:p="http://schemas.openxmlformats.org/presentationml/2006/main">
  <p:tag name="TEXTCOLOR" val="16777215"/>
</p:tagLst>
</file>

<file path=ppt/tags/tag14.xml><?xml version="1.0" encoding="utf-8"?>
<p:tagLst xmlns:a="http://schemas.openxmlformats.org/drawingml/2006/main" xmlns:r="http://schemas.openxmlformats.org/officeDocument/2006/relationships" xmlns:p="http://schemas.openxmlformats.org/presentationml/2006/main">
  <p:tag name="TEXTCOLOR" val="0"/>
</p:tagLst>
</file>

<file path=ppt/tags/tag140.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141.xml><?xml version="1.0" encoding="utf-8"?>
<p:tagLst xmlns:a="http://schemas.openxmlformats.org/drawingml/2006/main" xmlns:r="http://schemas.openxmlformats.org/officeDocument/2006/relationships" xmlns:p="http://schemas.openxmlformats.org/presentationml/2006/main">
  <p:tag name="TEXTCOLOR" val="16777215"/>
</p:tagLst>
</file>

<file path=ppt/tags/tag142.xml><?xml version="1.0" encoding="utf-8"?>
<p:tagLst xmlns:a="http://schemas.openxmlformats.org/drawingml/2006/main" xmlns:r="http://schemas.openxmlformats.org/officeDocument/2006/relationships" xmlns:p="http://schemas.openxmlformats.org/presentationml/2006/main">
  <p:tag name="TEXTCOLOR" val="0"/>
</p:tagLst>
</file>

<file path=ppt/tags/tag143.xml><?xml version="1.0" encoding="utf-8"?>
<p:tagLst xmlns:a="http://schemas.openxmlformats.org/drawingml/2006/main" xmlns:r="http://schemas.openxmlformats.org/officeDocument/2006/relationships" xmlns:p="http://schemas.openxmlformats.org/presentationml/2006/main">
  <p:tag name="TEXTCOLOR" val="16777215"/>
</p:tagLst>
</file>

<file path=ppt/tags/tag144.xml><?xml version="1.0" encoding="utf-8"?>
<p:tagLst xmlns:a="http://schemas.openxmlformats.org/drawingml/2006/main" xmlns:r="http://schemas.openxmlformats.org/officeDocument/2006/relationships" xmlns:p="http://schemas.openxmlformats.org/presentationml/2006/main">
  <p:tag name="TEXTCOLOR" val="16777215"/>
</p:tagLst>
</file>

<file path=ppt/tags/tag145.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15.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16.xml><?xml version="1.0" encoding="utf-8"?>
<p:tagLst xmlns:a="http://schemas.openxmlformats.org/drawingml/2006/main" xmlns:r="http://schemas.openxmlformats.org/officeDocument/2006/relationships" xmlns:p="http://schemas.openxmlformats.org/presentationml/2006/main">
  <p:tag name="TEXTCOLOR" val="0"/>
</p:tagLst>
</file>

<file path=ppt/tags/tag17.xml><?xml version="1.0" encoding="utf-8"?>
<p:tagLst xmlns:a="http://schemas.openxmlformats.org/drawingml/2006/main" xmlns:r="http://schemas.openxmlformats.org/officeDocument/2006/relationships" xmlns:p="http://schemas.openxmlformats.org/presentationml/2006/main">
  <p:tag name="TEXTCOLOR" val="0"/>
</p:tagLst>
</file>

<file path=ppt/tags/tag18.xml><?xml version="1.0" encoding="utf-8"?>
<p:tagLst xmlns:a="http://schemas.openxmlformats.org/drawingml/2006/main" xmlns:r="http://schemas.openxmlformats.org/officeDocument/2006/relationships" xmlns:p="http://schemas.openxmlformats.org/presentationml/2006/main">
  <p:tag name="TEXTCOLOR" val="0"/>
</p:tagLst>
</file>

<file path=ppt/tags/tag19.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2.xml><?xml version="1.0" encoding="utf-8"?>
<p:tagLst xmlns:a="http://schemas.openxmlformats.org/drawingml/2006/main" xmlns:r="http://schemas.openxmlformats.org/officeDocument/2006/relationships" xmlns:p="http://schemas.openxmlformats.org/presentationml/2006/main">
  <p:tag name="TEXTCOLOR" val="0"/>
</p:tagLst>
</file>

<file path=ppt/tags/tag20.xml><?xml version="1.0" encoding="utf-8"?>
<p:tagLst xmlns:a="http://schemas.openxmlformats.org/drawingml/2006/main" xmlns:r="http://schemas.openxmlformats.org/officeDocument/2006/relationships" xmlns:p="http://schemas.openxmlformats.org/presentationml/2006/main">
  <p:tag name="TEXTCOLOR" val="0"/>
</p:tagLst>
</file>

<file path=ppt/tags/tag21.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22.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23.xml><?xml version="1.0" encoding="utf-8"?>
<p:tagLst xmlns:a="http://schemas.openxmlformats.org/drawingml/2006/main" xmlns:r="http://schemas.openxmlformats.org/officeDocument/2006/relationships" xmlns:p="http://schemas.openxmlformats.org/presentationml/2006/main">
  <p:tag name="TEXTCOLOR" val="0"/>
</p:tagLst>
</file>

<file path=ppt/tags/tag24.xml><?xml version="1.0" encoding="utf-8"?>
<p:tagLst xmlns:a="http://schemas.openxmlformats.org/drawingml/2006/main" xmlns:r="http://schemas.openxmlformats.org/officeDocument/2006/relationships" xmlns:p="http://schemas.openxmlformats.org/presentationml/2006/main">
  <p:tag name="TEXTCOLOR" val="0"/>
</p:tagLst>
</file>

<file path=ppt/tags/tag25.xml><?xml version="1.0" encoding="utf-8"?>
<p:tagLst xmlns:a="http://schemas.openxmlformats.org/drawingml/2006/main" xmlns:r="http://schemas.openxmlformats.org/officeDocument/2006/relationships" xmlns:p="http://schemas.openxmlformats.org/presentationml/2006/main">
  <p:tag name="TEXTCOLOR" val="0"/>
</p:tagLst>
</file>

<file path=ppt/tags/tag26.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27.xml><?xml version="1.0" encoding="utf-8"?>
<p:tagLst xmlns:a="http://schemas.openxmlformats.org/drawingml/2006/main" xmlns:r="http://schemas.openxmlformats.org/officeDocument/2006/relationships" xmlns:p="http://schemas.openxmlformats.org/presentationml/2006/main">
  <p:tag name="TEXTCOLOR" val="0"/>
</p:tagLst>
</file>

<file path=ppt/tags/tag28.xml><?xml version="1.0" encoding="utf-8"?>
<p:tagLst xmlns:a="http://schemas.openxmlformats.org/drawingml/2006/main" xmlns:r="http://schemas.openxmlformats.org/officeDocument/2006/relationships" xmlns:p="http://schemas.openxmlformats.org/presentationml/2006/main">
  <p:tag name="TEXTCOLOR" val="0"/>
</p:tagLst>
</file>

<file path=ppt/tags/tag29.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3.xml><?xml version="1.0" encoding="utf-8"?>
<p:tagLst xmlns:a="http://schemas.openxmlformats.org/drawingml/2006/main" xmlns:r="http://schemas.openxmlformats.org/officeDocument/2006/relationships" xmlns:p="http://schemas.openxmlformats.org/presentationml/2006/main">
  <p:tag name="TEXTCOLOR" val="9013641"/>
</p:tagLst>
</file>

<file path=ppt/tags/tag30.xml><?xml version="1.0" encoding="utf-8"?>
<p:tagLst xmlns:a="http://schemas.openxmlformats.org/drawingml/2006/main" xmlns:r="http://schemas.openxmlformats.org/officeDocument/2006/relationships" xmlns:p="http://schemas.openxmlformats.org/presentationml/2006/main">
  <p:tag name="TEXTCOLOR" val="0"/>
</p:tagLst>
</file>

<file path=ppt/tags/tag31.xml><?xml version="1.0" encoding="utf-8"?>
<p:tagLst xmlns:a="http://schemas.openxmlformats.org/drawingml/2006/main" xmlns:r="http://schemas.openxmlformats.org/officeDocument/2006/relationships" xmlns:p="http://schemas.openxmlformats.org/presentationml/2006/main">
  <p:tag name="TEXTCOLOR" val="0"/>
</p:tagLst>
</file>

<file path=ppt/tags/tag32.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33.xml><?xml version="1.0" encoding="utf-8"?>
<p:tagLst xmlns:a="http://schemas.openxmlformats.org/drawingml/2006/main" xmlns:r="http://schemas.openxmlformats.org/officeDocument/2006/relationships" xmlns:p="http://schemas.openxmlformats.org/presentationml/2006/main">
  <p:tag name="TEXTCOLOR" val="0"/>
</p:tagLst>
</file>

<file path=ppt/tags/tag34.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35.xml><?xml version="1.0" encoding="utf-8"?>
<p:tagLst xmlns:a="http://schemas.openxmlformats.org/drawingml/2006/main" xmlns:r="http://schemas.openxmlformats.org/officeDocument/2006/relationships" xmlns:p="http://schemas.openxmlformats.org/presentationml/2006/main">
  <p:tag name="TEXTCOLOR" val="0"/>
</p:tagLst>
</file>

<file path=ppt/tags/tag36.xml><?xml version="1.0" encoding="utf-8"?>
<p:tagLst xmlns:a="http://schemas.openxmlformats.org/drawingml/2006/main" xmlns:r="http://schemas.openxmlformats.org/officeDocument/2006/relationships" xmlns:p="http://schemas.openxmlformats.org/presentationml/2006/main">
  <p:tag name="TEXTCOLOR" val="0"/>
</p:tagLst>
</file>

<file path=ppt/tags/tag37.xml><?xml version="1.0" encoding="utf-8"?>
<p:tagLst xmlns:a="http://schemas.openxmlformats.org/drawingml/2006/main" xmlns:r="http://schemas.openxmlformats.org/officeDocument/2006/relationships" xmlns:p="http://schemas.openxmlformats.org/presentationml/2006/main">
  <p:tag name="TEXTCOLOR" val="0"/>
</p:tagLst>
</file>

<file path=ppt/tags/tag38.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39.xml><?xml version="1.0" encoding="utf-8"?>
<p:tagLst xmlns:a="http://schemas.openxmlformats.org/drawingml/2006/main" xmlns:r="http://schemas.openxmlformats.org/officeDocument/2006/relationships" xmlns:p="http://schemas.openxmlformats.org/presentationml/2006/main">
  <p:tag name="TEXTCOLOR" val="16777215"/>
</p:tagLst>
</file>

<file path=ppt/tags/tag4.xml><?xml version="1.0" encoding="utf-8"?>
<p:tagLst xmlns:a="http://schemas.openxmlformats.org/drawingml/2006/main" xmlns:r="http://schemas.openxmlformats.org/officeDocument/2006/relationships" xmlns:p="http://schemas.openxmlformats.org/presentationml/2006/main">
  <p:tag name="TEXTCOLOR" val="9013641"/>
</p:tagLst>
</file>

<file path=ppt/tags/tag40.xml><?xml version="1.0" encoding="utf-8"?>
<p:tagLst xmlns:a="http://schemas.openxmlformats.org/drawingml/2006/main" xmlns:r="http://schemas.openxmlformats.org/officeDocument/2006/relationships" xmlns:p="http://schemas.openxmlformats.org/presentationml/2006/main">
  <p:tag name="TEXTCOLOR" val="16777215"/>
</p:tagLst>
</file>

<file path=ppt/tags/tag41.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42.xml><?xml version="1.0" encoding="utf-8"?>
<p:tagLst xmlns:a="http://schemas.openxmlformats.org/drawingml/2006/main" xmlns:r="http://schemas.openxmlformats.org/officeDocument/2006/relationships" xmlns:p="http://schemas.openxmlformats.org/presentationml/2006/main">
  <p:tag name="TEXTCOLOR" val="16777215"/>
</p:tagLst>
</file>

<file path=ppt/tags/tag43.xml><?xml version="1.0" encoding="utf-8"?>
<p:tagLst xmlns:a="http://schemas.openxmlformats.org/drawingml/2006/main" xmlns:r="http://schemas.openxmlformats.org/officeDocument/2006/relationships" xmlns:p="http://schemas.openxmlformats.org/presentationml/2006/main">
  <p:tag name="TEXTCOLOR" val="16777215"/>
</p:tagLst>
</file>

<file path=ppt/tags/tag44.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45.xml><?xml version="1.0" encoding="utf-8"?>
<p:tagLst xmlns:a="http://schemas.openxmlformats.org/drawingml/2006/main" xmlns:r="http://schemas.openxmlformats.org/officeDocument/2006/relationships" xmlns:p="http://schemas.openxmlformats.org/presentationml/2006/main">
  <p:tag name="TEXTCOLOR" val="16777215"/>
</p:tagLst>
</file>

<file path=ppt/tags/tag46.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47.xml><?xml version="1.0" encoding="utf-8"?>
<p:tagLst xmlns:a="http://schemas.openxmlformats.org/drawingml/2006/main" xmlns:r="http://schemas.openxmlformats.org/officeDocument/2006/relationships" xmlns:p="http://schemas.openxmlformats.org/presentationml/2006/main">
  <p:tag name="TEXTCOLOR" val="16777215"/>
</p:tagLst>
</file>

<file path=ppt/tags/tag48.xml><?xml version="1.0" encoding="utf-8"?>
<p:tagLst xmlns:a="http://schemas.openxmlformats.org/drawingml/2006/main" xmlns:r="http://schemas.openxmlformats.org/officeDocument/2006/relationships" xmlns:p="http://schemas.openxmlformats.org/presentationml/2006/main">
  <p:tag name="TEXTCOLOR" val="0"/>
</p:tagLst>
</file>

<file path=ppt/tags/tag49.xml><?xml version="1.0" encoding="utf-8"?>
<p:tagLst xmlns:a="http://schemas.openxmlformats.org/drawingml/2006/main" xmlns:r="http://schemas.openxmlformats.org/officeDocument/2006/relationships" xmlns:p="http://schemas.openxmlformats.org/presentationml/2006/main">
  <p:tag name="TEXTCOLOR" val="16777215"/>
</p:tagLst>
</file>

<file path=ppt/tags/tag5.xml><?xml version="1.0" encoding="utf-8"?>
<p:tagLst xmlns:a="http://schemas.openxmlformats.org/drawingml/2006/main" xmlns:r="http://schemas.openxmlformats.org/officeDocument/2006/relationships" xmlns:p="http://schemas.openxmlformats.org/presentationml/2006/main">
  <p:tag name="TEXTCOLOR" val="9013641"/>
</p:tagLst>
</file>

<file path=ppt/tags/tag50.xml><?xml version="1.0" encoding="utf-8"?>
<p:tagLst xmlns:a="http://schemas.openxmlformats.org/drawingml/2006/main" xmlns:r="http://schemas.openxmlformats.org/officeDocument/2006/relationships" xmlns:p="http://schemas.openxmlformats.org/presentationml/2006/main">
  <p:tag name="BACKGROUNDCOLOR" val="4475210"/>
  <p:tag name="TEXTCOLOR" val="16777215"/>
</p:tagLst>
</file>

<file path=ppt/tags/tag51.xml><?xml version="1.0" encoding="utf-8"?>
<p:tagLst xmlns:a="http://schemas.openxmlformats.org/drawingml/2006/main" xmlns:r="http://schemas.openxmlformats.org/officeDocument/2006/relationships" xmlns:p="http://schemas.openxmlformats.org/presentationml/2006/main">
  <p:tag name="TEXTCOLOR" val="0"/>
</p:tagLst>
</file>

<file path=ppt/tags/tag52.xml><?xml version="1.0" encoding="utf-8"?>
<p:tagLst xmlns:a="http://schemas.openxmlformats.org/drawingml/2006/main" xmlns:r="http://schemas.openxmlformats.org/officeDocument/2006/relationships" xmlns:p="http://schemas.openxmlformats.org/presentationml/2006/main">
  <p:tag name="TEXTCOLOR" val="0"/>
</p:tagLst>
</file>

<file path=ppt/tags/tag53.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54.xml><?xml version="1.0" encoding="utf-8"?>
<p:tagLst xmlns:a="http://schemas.openxmlformats.org/drawingml/2006/main" xmlns:r="http://schemas.openxmlformats.org/officeDocument/2006/relationships" xmlns:p="http://schemas.openxmlformats.org/presentationml/2006/main">
  <p:tag name="TEXTCOLOR" val="0"/>
</p:tagLst>
</file>

<file path=ppt/tags/tag55.xml><?xml version="1.0" encoding="utf-8"?>
<p:tagLst xmlns:a="http://schemas.openxmlformats.org/drawingml/2006/main" xmlns:r="http://schemas.openxmlformats.org/officeDocument/2006/relationships" xmlns:p="http://schemas.openxmlformats.org/presentationml/2006/main">
  <p:tag name="TEXTCOLOR" val="0"/>
</p:tagLst>
</file>

<file path=ppt/tags/tag56.xml><?xml version="1.0" encoding="utf-8"?>
<p:tagLst xmlns:a="http://schemas.openxmlformats.org/drawingml/2006/main" xmlns:r="http://schemas.openxmlformats.org/officeDocument/2006/relationships" xmlns:p="http://schemas.openxmlformats.org/presentationml/2006/main">
  <p:tag name="TEXTCOLOR" val="0"/>
</p:tagLst>
</file>

<file path=ppt/tags/tag57.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58.xml><?xml version="1.0" encoding="utf-8"?>
<p:tagLst xmlns:a="http://schemas.openxmlformats.org/drawingml/2006/main" xmlns:r="http://schemas.openxmlformats.org/officeDocument/2006/relationships" xmlns:p="http://schemas.openxmlformats.org/presentationml/2006/main">
  <p:tag name="TEXTCOLOR" val="0"/>
</p:tagLst>
</file>

<file path=ppt/tags/tag59.xml><?xml version="1.0" encoding="utf-8"?>
<p:tagLst xmlns:a="http://schemas.openxmlformats.org/drawingml/2006/main" xmlns:r="http://schemas.openxmlformats.org/officeDocument/2006/relationships" xmlns:p="http://schemas.openxmlformats.org/presentationml/2006/main">
  <p:tag name="TEXTCOLOR" val="0"/>
</p:tagLst>
</file>

<file path=ppt/tags/tag6.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 name="LAYOUT" val="Screen"/>
</p:tagLst>
</file>

<file path=ppt/tags/tag60.xml><?xml version="1.0" encoding="utf-8"?>
<p:tagLst xmlns:a="http://schemas.openxmlformats.org/drawingml/2006/main" xmlns:r="http://schemas.openxmlformats.org/officeDocument/2006/relationships" xmlns:p="http://schemas.openxmlformats.org/presentationml/2006/main">
  <p:tag name="TEXTCOLOR" val="0"/>
</p:tagLst>
</file>

<file path=ppt/tags/tag61.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62.xml><?xml version="1.0" encoding="utf-8"?>
<p:tagLst xmlns:a="http://schemas.openxmlformats.org/drawingml/2006/main" xmlns:r="http://schemas.openxmlformats.org/officeDocument/2006/relationships" xmlns:p="http://schemas.openxmlformats.org/presentationml/2006/main">
  <p:tag name="TEXTCOLOR" val="0"/>
</p:tagLst>
</file>

<file path=ppt/tags/tag63.xml><?xml version="1.0" encoding="utf-8"?>
<p:tagLst xmlns:a="http://schemas.openxmlformats.org/drawingml/2006/main" xmlns:r="http://schemas.openxmlformats.org/officeDocument/2006/relationships" xmlns:p="http://schemas.openxmlformats.org/presentationml/2006/main">
  <p:tag name="TEXTCOLOR" val="0"/>
</p:tagLst>
</file>

<file path=ppt/tags/tag64.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65.xml><?xml version="1.0" encoding="utf-8"?>
<p:tagLst xmlns:a="http://schemas.openxmlformats.org/drawingml/2006/main" xmlns:r="http://schemas.openxmlformats.org/officeDocument/2006/relationships" xmlns:p="http://schemas.openxmlformats.org/presentationml/2006/main">
  <p:tag name="TEXTCOLOR" val="0"/>
</p:tagLst>
</file>

<file path=ppt/tags/tag66.xml><?xml version="1.0" encoding="utf-8"?>
<p:tagLst xmlns:a="http://schemas.openxmlformats.org/drawingml/2006/main" xmlns:r="http://schemas.openxmlformats.org/officeDocument/2006/relationships" xmlns:p="http://schemas.openxmlformats.org/presentationml/2006/main">
  <p:tag name="TEXTCOLOR" val="0"/>
</p:tagLst>
</file>

<file path=ppt/tags/tag67.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68.xml><?xml version="1.0" encoding="utf-8"?>
<p:tagLst xmlns:a="http://schemas.openxmlformats.org/drawingml/2006/main" xmlns:r="http://schemas.openxmlformats.org/officeDocument/2006/relationships" xmlns:p="http://schemas.openxmlformats.org/presentationml/2006/main">
  <p:tag name="TEXTCOLOR" val="0"/>
</p:tagLst>
</file>

<file path=ppt/tags/tag69.xml><?xml version="1.0" encoding="utf-8"?>
<p:tagLst xmlns:a="http://schemas.openxmlformats.org/drawingml/2006/main" xmlns:r="http://schemas.openxmlformats.org/officeDocument/2006/relationships" xmlns:p="http://schemas.openxmlformats.org/presentationml/2006/main">
  <p:tag name="TEXTCOLOR" val="0"/>
</p:tagLst>
</file>

<file path=ppt/tags/tag7.xml><?xml version="1.0" encoding="utf-8"?>
<p:tagLst xmlns:a="http://schemas.openxmlformats.org/drawingml/2006/main" xmlns:r="http://schemas.openxmlformats.org/officeDocument/2006/relationships" xmlns:p="http://schemas.openxmlformats.org/presentationml/2006/main">
  <p:tag name="TEXTCOLOR" val="0"/>
</p:tagLst>
</file>

<file path=ppt/tags/tag70.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71.xml><?xml version="1.0" encoding="utf-8"?>
<p:tagLst xmlns:a="http://schemas.openxmlformats.org/drawingml/2006/main" xmlns:r="http://schemas.openxmlformats.org/officeDocument/2006/relationships" xmlns:p="http://schemas.openxmlformats.org/presentationml/2006/main">
  <p:tag name="TEXTCOLOR" val="0"/>
</p:tagLst>
</file>

<file path=ppt/tags/tag72.xml><?xml version="1.0" encoding="utf-8"?>
<p:tagLst xmlns:a="http://schemas.openxmlformats.org/drawingml/2006/main" xmlns:r="http://schemas.openxmlformats.org/officeDocument/2006/relationships" xmlns:p="http://schemas.openxmlformats.org/presentationml/2006/main">
  <p:tag name="TEXTCOLOR" val="0"/>
</p:tagLst>
</file>

<file path=ppt/tags/tag73.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74.xml><?xml version="1.0" encoding="utf-8"?>
<p:tagLst xmlns:a="http://schemas.openxmlformats.org/drawingml/2006/main" xmlns:r="http://schemas.openxmlformats.org/officeDocument/2006/relationships" xmlns:p="http://schemas.openxmlformats.org/presentationml/2006/main">
  <p:tag name="TEXTCOLOR" val="0"/>
</p:tagLst>
</file>

<file path=ppt/tags/tag75.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76.xml><?xml version="1.0" encoding="utf-8"?>
<p:tagLst xmlns:a="http://schemas.openxmlformats.org/drawingml/2006/main" xmlns:r="http://schemas.openxmlformats.org/officeDocument/2006/relationships" xmlns:p="http://schemas.openxmlformats.org/presentationml/2006/main">
  <p:tag name="TEXTCOLOR" val="0"/>
</p:tagLst>
</file>

<file path=ppt/tags/tag77.xml><?xml version="1.0" encoding="utf-8"?>
<p:tagLst xmlns:a="http://schemas.openxmlformats.org/drawingml/2006/main" xmlns:r="http://schemas.openxmlformats.org/officeDocument/2006/relationships" xmlns:p="http://schemas.openxmlformats.org/presentationml/2006/main">
  <p:tag name="TEXTCOLOR" val="0"/>
</p:tagLst>
</file>

<file path=ppt/tags/tag78.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79.xml><?xml version="1.0" encoding="utf-8"?>
<p:tagLst xmlns:a="http://schemas.openxmlformats.org/drawingml/2006/main" xmlns:r="http://schemas.openxmlformats.org/officeDocument/2006/relationships" xmlns:p="http://schemas.openxmlformats.org/presentationml/2006/main">
  <p:tag name="TEXTCOLOR" val="0"/>
</p:tagLst>
</file>

<file path=ppt/tags/tag8.xml><?xml version="1.0" encoding="utf-8"?>
<p:tagLst xmlns:a="http://schemas.openxmlformats.org/drawingml/2006/main" xmlns:r="http://schemas.openxmlformats.org/officeDocument/2006/relationships" xmlns:p="http://schemas.openxmlformats.org/presentationml/2006/main">
  <p:tag name="TEXTCOLOR" val="0"/>
</p:tagLst>
</file>

<file path=ppt/tags/tag80.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81.xml><?xml version="1.0" encoding="utf-8"?>
<p:tagLst xmlns:a="http://schemas.openxmlformats.org/drawingml/2006/main" xmlns:r="http://schemas.openxmlformats.org/officeDocument/2006/relationships" xmlns:p="http://schemas.openxmlformats.org/presentationml/2006/main">
  <p:tag name="TEXTCOLOR" val="0"/>
</p:tagLst>
</file>

<file path=ppt/tags/tag82.xml><?xml version="1.0" encoding="utf-8"?>
<p:tagLst xmlns:a="http://schemas.openxmlformats.org/drawingml/2006/main" xmlns:r="http://schemas.openxmlformats.org/officeDocument/2006/relationships" xmlns:p="http://schemas.openxmlformats.org/presentationml/2006/main">
  <p:tag name="TEXTCOLOR" val="0"/>
</p:tagLst>
</file>

<file path=ppt/tags/tag83.xml><?xml version="1.0" encoding="utf-8"?>
<p:tagLst xmlns:a="http://schemas.openxmlformats.org/drawingml/2006/main" xmlns:r="http://schemas.openxmlformats.org/officeDocument/2006/relationships" xmlns:p="http://schemas.openxmlformats.org/presentationml/2006/main">
  <p:tag name="TEXTCOLOR" val="16777215"/>
</p:tagLst>
</file>

<file path=ppt/tags/tag84.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85.xml><?xml version="1.0" encoding="utf-8"?>
<p:tagLst xmlns:a="http://schemas.openxmlformats.org/drawingml/2006/main" xmlns:r="http://schemas.openxmlformats.org/officeDocument/2006/relationships" xmlns:p="http://schemas.openxmlformats.org/presentationml/2006/main">
  <p:tag name="TEXTCOLOR" val="0"/>
</p:tagLst>
</file>

<file path=ppt/tags/tag86.xml><?xml version="1.0" encoding="utf-8"?>
<p:tagLst xmlns:a="http://schemas.openxmlformats.org/drawingml/2006/main" xmlns:r="http://schemas.openxmlformats.org/officeDocument/2006/relationships" xmlns:p="http://schemas.openxmlformats.org/presentationml/2006/main">
  <p:tag name="TEXTCOLOR" val="16777215"/>
</p:tagLst>
</file>

<file path=ppt/tags/tag87.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88.xml><?xml version="1.0" encoding="utf-8"?>
<p:tagLst xmlns:a="http://schemas.openxmlformats.org/drawingml/2006/main" xmlns:r="http://schemas.openxmlformats.org/officeDocument/2006/relationships" xmlns:p="http://schemas.openxmlformats.org/presentationml/2006/main">
  <p:tag name="TEXTCOLOR" val="0"/>
</p:tagLst>
</file>

<file path=ppt/tags/tag89.xml><?xml version="1.0" encoding="utf-8"?>
<p:tagLst xmlns:a="http://schemas.openxmlformats.org/drawingml/2006/main" xmlns:r="http://schemas.openxmlformats.org/officeDocument/2006/relationships" xmlns:p="http://schemas.openxmlformats.org/presentationml/2006/main">
  <p:tag name="TEXTCOLOR" val="0"/>
</p:tagLst>
</file>

<file path=ppt/tags/tag9.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90.xml><?xml version="1.0" encoding="utf-8"?>
<p:tagLst xmlns:a="http://schemas.openxmlformats.org/drawingml/2006/main" xmlns:r="http://schemas.openxmlformats.org/officeDocument/2006/relationships" xmlns:p="http://schemas.openxmlformats.org/presentationml/2006/main">
  <p:tag name="TEXTCOLOR" val="0"/>
</p:tagLst>
</file>

<file path=ppt/tags/tag91.xml><?xml version="1.0" encoding="utf-8"?>
<p:tagLst xmlns:a="http://schemas.openxmlformats.org/drawingml/2006/main" xmlns:r="http://schemas.openxmlformats.org/officeDocument/2006/relationships" xmlns:p="http://schemas.openxmlformats.org/presentationml/2006/main">
  <p:tag name="TEXTCOLOR" val="16777215"/>
</p:tagLst>
</file>

<file path=ppt/tags/tag92.xml><?xml version="1.0" encoding="utf-8"?>
<p:tagLst xmlns:a="http://schemas.openxmlformats.org/drawingml/2006/main" xmlns:r="http://schemas.openxmlformats.org/officeDocument/2006/relationships" xmlns:p="http://schemas.openxmlformats.org/presentationml/2006/main">
  <p:tag name="BACKGROUNDCOLOR" val="16777215"/>
  <p:tag name="TEXTCOLOR" val="16777215"/>
</p:tagLst>
</file>

<file path=ppt/tags/tag93.xml><?xml version="1.0" encoding="utf-8"?>
<p:tagLst xmlns:a="http://schemas.openxmlformats.org/drawingml/2006/main" xmlns:r="http://schemas.openxmlformats.org/officeDocument/2006/relationships" xmlns:p="http://schemas.openxmlformats.org/presentationml/2006/main">
  <p:tag name="TEXTCOLOR" val="0"/>
</p:tagLst>
</file>

<file path=ppt/tags/tag94.xml><?xml version="1.0" encoding="utf-8"?>
<p:tagLst xmlns:a="http://schemas.openxmlformats.org/drawingml/2006/main" xmlns:r="http://schemas.openxmlformats.org/officeDocument/2006/relationships" xmlns:p="http://schemas.openxmlformats.org/presentationml/2006/main">
  <p:tag name="TEXTCOLOR" val="0"/>
</p:tagLst>
</file>

<file path=ppt/tags/tag95.xml><?xml version="1.0" encoding="utf-8"?>
<p:tagLst xmlns:a="http://schemas.openxmlformats.org/drawingml/2006/main" xmlns:r="http://schemas.openxmlformats.org/officeDocument/2006/relationships" xmlns:p="http://schemas.openxmlformats.org/presentationml/2006/main">
  <p:tag name="TEXTCOLOR" val="16777215"/>
</p:tagLst>
</file>

<file path=ppt/tags/tag96.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ags/tag97.xml><?xml version="1.0" encoding="utf-8"?>
<p:tagLst xmlns:a="http://schemas.openxmlformats.org/drawingml/2006/main" xmlns:r="http://schemas.openxmlformats.org/officeDocument/2006/relationships" xmlns:p="http://schemas.openxmlformats.org/presentationml/2006/main">
  <p:tag name="TEXTCOLOR" val="0"/>
</p:tagLst>
</file>

<file path=ppt/tags/tag98.xml><?xml version="1.0" encoding="utf-8"?>
<p:tagLst xmlns:a="http://schemas.openxmlformats.org/drawingml/2006/main" xmlns:r="http://schemas.openxmlformats.org/officeDocument/2006/relationships" xmlns:p="http://schemas.openxmlformats.org/presentationml/2006/main">
  <p:tag name="TEXTCOLOR" val="16777215"/>
</p:tagLst>
</file>

<file path=ppt/tags/tag99.xml><?xml version="1.0" encoding="utf-8"?>
<p:tagLst xmlns:a="http://schemas.openxmlformats.org/drawingml/2006/main" xmlns:r="http://schemas.openxmlformats.org/officeDocument/2006/relationships" xmlns:p="http://schemas.openxmlformats.org/presentationml/2006/main">
  <p:tag name="BACKGROUNDCOLOR" val="14804196"/>
  <p:tag name="TEXTCOLOR" val="16777215"/>
</p:tagLst>
</file>

<file path=ppt/theme/theme1.xml><?xml version="1.0" encoding="utf-8"?>
<a:theme xmlns:a="http://schemas.openxmlformats.org/drawingml/2006/main" name="MSB PPT Egna">
  <a:themeElements>
    <a:clrScheme name="MSB">
      <a:dk1>
        <a:sysClr val="windowText" lastClr="000000"/>
      </a:dk1>
      <a:lt1>
        <a:sysClr val="window" lastClr="FFFFFF"/>
      </a:lt1>
      <a:dk2>
        <a:srgbClr val="44546A"/>
      </a:dk2>
      <a:lt2>
        <a:srgbClr val="E7E6E6"/>
      </a:lt2>
      <a:accent1>
        <a:srgbClr val="CC0000"/>
      </a:accent1>
      <a:accent2>
        <a:srgbClr val="822757"/>
      </a:accent2>
      <a:accent3>
        <a:srgbClr val="6F6E67"/>
      </a:accent3>
      <a:accent4>
        <a:srgbClr val="E67C5E"/>
      </a:accent4>
      <a:accent5>
        <a:srgbClr val="B47D9A"/>
      </a:accent5>
      <a:accent6>
        <a:srgbClr val="A9A8A4"/>
      </a:accent6>
      <a:hlink>
        <a:srgbClr val="0563C1"/>
      </a:hlink>
      <a:folHlink>
        <a:srgbClr val="954F72"/>
      </a:folHlink>
    </a:clrScheme>
    <a:fontScheme name="MSB">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MSB Röd 100%">
      <a:srgbClr val="CC0000"/>
    </a:custClr>
    <a:custClr name="MSB Röd 80%">
      <a:srgbClr val="DB4B32"/>
    </a:custClr>
    <a:custClr name="MSB Röd 60%">
      <a:srgbClr val="E67C5E"/>
    </a:custClr>
    <a:custClr name="MSB Röd 40%">
      <a:srgbClr val="F0AB92"/>
    </a:custClr>
    <a:custClr name="MSB Röd 20%">
      <a:srgbClr val="F8D6C7"/>
    </a:custClr>
    <a:custClr name=" ">
      <a:srgbClr val="FFFFFF"/>
    </a:custClr>
    <a:custClr name=" ">
      <a:srgbClr val="FFFFFF"/>
    </a:custClr>
    <a:custClr name=" ">
      <a:srgbClr val="FFFFFF"/>
    </a:custClr>
    <a:custClr name=" ">
      <a:srgbClr val="FFFFFF"/>
    </a:custClr>
    <a:custClr name=" ">
      <a:srgbClr val="FFFFFF"/>
    </a:custClr>
    <a:custClr name="MSB Lila 100%">
      <a:srgbClr val="822757"/>
    </a:custClr>
    <a:custClr name="MSB Lila 80%">
      <a:srgbClr val="9B5279"/>
    </a:custClr>
    <a:custClr name="MSB Lila 60%">
      <a:srgbClr val="B47D9A"/>
    </a:custClr>
    <a:custClr name="MSB Lila 40%">
      <a:srgbClr val="CDA9BC"/>
    </a:custClr>
    <a:custClr name="MSB Lila 20%">
      <a:srgbClr val="E6D4DD"/>
    </a:custClr>
    <a:custClr name=" ">
      <a:srgbClr val="FFFFFF"/>
    </a:custClr>
    <a:custClr name=" ">
      <a:srgbClr val="FFFFFF"/>
    </a:custClr>
    <a:custClr name=" ">
      <a:srgbClr val="FFFFFF"/>
    </a:custClr>
    <a:custClr name=" ">
      <a:srgbClr val="FFFFFF"/>
    </a:custClr>
    <a:custClr name=" ">
      <a:srgbClr val="FFFFFF"/>
    </a:custClr>
    <a:custClr name="MSB Grå 100%">
      <a:srgbClr val="6F6E67"/>
    </a:custClr>
    <a:custClr name="MSB Grå 80%">
      <a:srgbClr val="8C8B85"/>
    </a:custClr>
    <a:custClr name="MSB Grå 60%">
      <a:srgbClr val="A9A8A4"/>
    </a:custClr>
    <a:custClr name="MSB Grå 40%">
      <a:srgbClr val="C5C5C2"/>
    </a:custClr>
    <a:custClr name="MSB Grå 20%">
      <a:srgbClr val="E2E2E1"/>
    </a:custClr>
    <a:custClr name=" ">
      <a:srgbClr val="FFFFFF"/>
    </a:custClr>
    <a:custClr name=" ">
      <a:srgbClr val="FFFFFF"/>
    </a:custClr>
    <a:custClr name=" ">
      <a:srgbClr val="FFFFFF"/>
    </a:custClr>
    <a:custClr name=" ">
      <a:srgbClr val="FFFFFF"/>
    </a:custClr>
    <a:custClr name=" ">
      <a:srgbClr val="FFFFFF"/>
    </a:custClr>
  </a:custClrLst>
  <a:extLst>
    <a:ext uri="{05A4C25C-085E-4340-85A3-A5531E510DB2}">
      <thm15:themeFamily xmlns:thm15="http://schemas.microsoft.com/office/thememl/2012/main" name="Presentation1" id="{B8DEA23C-6C4A-49CA-B50C-63134226F8E1}" vid="{519816BD-9FB1-40DB-83E6-A21CDC92F1CF}"/>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Kanarkiveras xmlns="9c950a28-eb4a-4f43-b9f9-45c02166cf8c">true</Kanarkivera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50631653F924324698BE7D90F97B627A" ma:contentTypeVersion="14" ma:contentTypeDescription="Skapa ett nytt dokument." ma:contentTypeScope="" ma:versionID="511d6e8191aee17d482d5a3fff9520d5">
  <xsd:schema xmlns:xsd="http://www.w3.org/2001/XMLSchema" xmlns:xs="http://www.w3.org/2001/XMLSchema" xmlns:p="http://schemas.microsoft.com/office/2006/metadata/properties" xmlns:ns2="1d358615-c749-462e-b141-ebbf7cdbce9a" xmlns:ns3="9c950a28-eb4a-4f43-b9f9-45c02166cf8c" targetNamespace="http://schemas.microsoft.com/office/2006/metadata/properties" ma:root="true" ma:fieldsID="28de225035e66dc176e1e44eaa0979f8" ns2:_="" ns3:_="">
    <xsd:import namespace="1d358615-c749-462e-b141-ebbf7cdbce9a"/>
    <xsd:import namespace="9c950a28-eb4a-4f43-b9f9-45c02166cf8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ServiceAutoKeyPoints" minOccurs="0"/>
                <xsd:element ref="ns3:MediaServiceKeyPoints" minOccurs="0"/>
                <xsd:element ref="ns3:Kanarkivera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358615-c749-462e-b141-ebbf7cdbce9a" elementFormDefault="qualified">
    <xsd:import namespace="http://schemas.microsoft.com/office/2006/documentManagement/types"/>
    <xsd:import namespace="http://schemas.microsoft.com/office/infopath/2007/PartnerControls"/>
    <xsd:element name="SharedWithUsers" ma:index="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c950a28-eb4a-4f43-b9f9-45c02166cf8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Kanarkiveras" ma:index="20" nillable="true" ma:displayName="Kan arkiveras" ma:default="1" ma:format="Dropdown" ma:internalName="Kanarkiveras">
      <xsd:simpleType>
        <xsd:restriction base="dms:Boolean"/>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603052-E0A3-4626-9EB0-675019E3F873}">
  <ds:schemaRefs>
    <ds:schemaRef ds:uri="http://schemas.microsoft.com/sharepoint/v3/contenttype/forms"/>
  </ds:schemaRefs>
</ds:datastoreItem>
</file>

<file path=customXml/itemProps2.xml><?xml version="1.0" encoding="utf-8"?>
<ds:datastoreItem xmlns:ds="http://schemas.openxmlformats.org/officeDocument/2006/customXml" ds:itemID="{9335AB29-2421-419F-B8C6-A3CB07D78107}">
  <ds:schemaRefs>
    <ds:schemaRef ds:uri="http://purl.org/dc/terms/"/>
    <ds:schemaRef ds:uri="9c950a28-eb4a-4f43-b9f9-45c02166cf8c"/>
    <ds:schemaRef ds:uri="1d358615-c749-462e-b141-ebbf7cdbce9a"/>
    <ds:schemaRef ds:uri="http://purl.org/dc/elements/1.1/"/>
    <ds:schemaRef ds:uri="http://schemas.microsoft.com/office/2006/metadata/propertie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6CE6956-AD9D-4618-97EF-93F902B8B7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d358615-c749-462e-b141-ebbf7cdbce9a"/>
    <ds:schemaRef ds:uri="9c950a28-eb4a-4f43-b9f9-45c02166cf8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MSB PPT Egna</Template>
  <TotalTime>46</TotalTime>
  <Words>2682</Words>
  <Application>Microsoft Office PowerPoint</Application>
  <PresentationFormat>Bredbild</PresentationFormat>
  <Paragraphs>183</Paragraphs>
  <Slides>13</Slides>
  <Notes>13</Notes>
  <HiddenSlides>0</HiddenSlides>
  <MMClips>0</MMClips>
  <ScaleCrop>false</ScaleCrop>
  <HeadingPairs>
    <vt:vector size="6" baseType="variant">
      <vt:variant>
        <vt:lpstr>Använt teckensnitt</vt:lpstr>
      </vt:variant>
      <vt:variant>
        <vt:i4>7</vt:i4>
      </vt:variant>
      <vt:variant>
        <vt:lpstr>Tema</vt:lpstr>
      </vt:variant>
      <vt:variant>
        <vt:i4>1</vt:i4>
      </vt:variant>
      <vt:variant>
        <vt:lpstr>Bildrubriker</vt:lpstr>
      </vt:variant>
      <vt:variant>
        <vt:i4>13</vt:i4>
      </vt:variant>
    </vt:vector>
  </HeadingPairs>
  <TitlesOfParts>
    <vt:vector size="21" baseType="lpstr">
      <vt:lpstr>Arial</vt:lpstr>
      <vt:lpstr>Calibri</vt:lpstr>
      <vt:lpstr>Century Gothic</vt:lpstr>
      <vt:lpstr>Garamond</vt:lpstr>
      <vt:lpstr>Helvetica Neue</vt:lpstr>
      <vt:lpstr>Helvetica Neue Light</vt:lpstr>
      <vt:lpstr>Open Sans</vt:lpstr>
      <vt:lpstr>MSB PPT Egna</vt:lpstr>
      <vt:lpstr>     beredskapsveckan@msb.se</vt:lpstr>
      <vt:lpstr>Var befinner vi oss?</vt:lpstr>
      <vt:lpstr>MSB:s strategiska riskkommunikation</vt:lpstr>
      <vt:lpstr> Förutsättningar och process ny broschyr</vt:lpstr>
      <vt:lpstr>Tidigare mål för Beredskapsveckan  (sedan 2017)</vt:lpstr>
      <vt:lpstr>Nya mål för Beredskapsveckan</vt:lpstr>
      <vt:lpstr>Tema: Sätt i gång!</vt:lpstr>
      <vt:lpstr>Upplägg Beredskapsveckan 2024</vt:lpstr>
      <vt:lpstr>Nyhet: Beredskapstips varje månad  </vt:lpstr>
      <vt:lpstr>PowerPoint-presentation</vt:lpstr>
      <vt:lpstr>Nyhet: Genomförandemodell.  Vilka förutsättningar har ni?</vt:lpstr>
      <vt:lpstr>PowerPoint-presentation</vt:lpstr>
      <vt:lpstr>Välkommen med synpunkter till beredskapsveckan@msb.se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MSB under Covid –1</dc:title>
  <dc:creator>Anette Söderberg</dc:creator>
  <cp:lastModifiedBy>Teljfors Anna</cp:lastModifiedBy>
  <cp:revision>351</cp:revision>
  <cp:lastPrinted>2021-12-20T12:07:20Z</cp:lastPrinted>
  <dcterms:created xsi:type="dcterms:W3CDTF">2021-11-23T08:19:03Z</dcterms:created>
  <dcterms:modified xsi:type="dcterms:W3CDTF">2024-03-01T14:13:09Z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howLogomenu">
    <vt:bool>true</vt:bool>
  </property>
  <property fmtid="{D5CDD505-2E9C-101B-9397-08002B2CF9AE}" pid="3" name="ContentTypeId">
    <vt:lpwstr>0x01010050631653F924324698BE7D90F97B627A</vt:lpwstr>
  </property>
  <property fmtid="{D5CDD505-2E9C-101B-9397-08002B2CF9AE}" pid="4" name="Order">
    <vt:r8>1843400</vt:r8>
  </property>
</Properties>
</file>