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4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47.xml" ContentType="application/vnd.openxmlformats-officedocument.presentationml.tags+xml"/>
  <Override PartName="/ppt/notesSlides/notesSlide4.xml" ContentType="application/vnd.openxmlformats-officedocument.presentationml.notesSlide+xml"/>
  <Override PartName="/ppt/tags/tag14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7" r:id="rId2"/>
    <p:sldId id="257" r:id="rId3"/>
    <p:sldId id="305" r:id="rId4"/>
    <p:sldId id="281" r:id="rId5"/>
    <p:sldId id="313" r:id="rId6"/>
    <p:sldId id="262" r:id="rId7"/>
    <p:sldId id="318" r:id="rId8"/>
    <p:sldId id="314" r:id="rId9"/>
    <p:sldId id="265" r:id="rId10"/>
    <p:sldId id="274" r:id="rId11"/>
    <p:sldId id="266" r:id="rId12"/>
    <p:sldId id="316" r:id="rId13"/>
    <p:sldId id="315" r:id="rId14"/>
    <p:sldId id="273" r:id="rId15"/>
    <p:sldId id="269" r:id="rId16"/>
    <p:sldId id="272" r:id="rId17"/>
    <p:sldId id="317" r:id="rId18"/>
    <p:sldId id="275" r:id="rId19"/>
    <p:sldId id="283" r:id="rId20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lsson Kerstin" initials="KK" lastIdx="4" clrIdx="0">
    <p:extLst>
      <p:ext uri="{19B8F6BF-5375-455C-9EA6-DF929625EA0E}">
        <p15:presenceInfo xmlns:p15="http://schemas.microsoft.com/office/powerpoint/2012/main" userId="S-1-5-21-466509168-1772936955-2901788264-25021" providerId="AD"/>
      </p:ext>
    </p:extLst>
  </p:cmAuthor>
  <p:cmAuthor id="2" name="Westlund Eva" initials="WE" lastIdx="1" clrIdx="1">
    <p:extLst>
      <p:ext uri="{19B8F6BF-5375-455C-9EA6-DF929625EA0E}">
        <p15:presenceInfo xmlns:p15="http://schemas.microsoft.com/office/powerpoint/2012/main" userId="S-1-5-21-466509168-1772936955-2901788264-279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A4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1968" autoAdjust="0"/>
  </p:normalViewPr>
  <p:slideViewPr>
    <p:cSldViewPr snapToGrid="0" showGuides="1">
      <p:cViewPr varScale="1">
        <p:scale>
          <a:sx n="91" d="100"/>
          <a:sy n="91" d="100"/>
        </p:scale>
        <p:origin x="32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88DA9-2FD8-4015-B453-94A6B4F8CE2B}" type="datetimeFigureOut">
              <a:rPr lang="sv-SE" smtClean="0"/>
              <a:t>2024-09-25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BDC71-6300-496C-A6DA-1C646F6963D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305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 introduktion till workshopen (själv</a:t>
            </a:r>
            <a:r>
              <a:rPr lang="sv-SE" sz="1200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via kort film)</a:t>
            </a:r>
            <a:endParaRPr lang="sv-SE" sz="1200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518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0167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Läs och diskutera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061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Lyssna och kommentera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742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aseline="0" dirty="0"/>
              <a:t>(mellanbild)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0872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56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Läs och diskutera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8146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sv-SE" dirty="0"/>
              <a:t>Lyssna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230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sv-SE" dirty="0"/>
              <a:t>(mellanbild)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646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65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89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Lyssna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723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Läs och diskutera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591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Lyssna och diskutera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1380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(Mellanbild)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113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aseline="0" dirty="0"/>
              <a:t>Läs och diskutera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719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9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Lyssna</a:t>
            </a:r>
            <a:r>
              <a:rPr lang="sv-SE" sz="9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och kommentera</a:t>
            </a:r>
            <a:endParaRPr lang="sv-SE" sz="9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6287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(mellanbild)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81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Diskutera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BDC71-6300-496C-A6DA-1C646F6963D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015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C31ADF9-861B-45D2-8503-265750D84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799155"/>
            <a:ext cx="7802235" cy="306804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74800" y="1368000"/>
            <a:ext cx="8582400" cy="1185077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9A9531-F5BA-4E5C-BE21-C657CBE8E529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74800" y="2627491"/>
            <a:ext cx="8582400" cy="76064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 descr="MSB Logotyp">
            <a:extLst>
              <a:ext uri="{FF2B5EF4-FFF2-40B4-BE49-F238E27FC236}">
                <a16:creationId xmlns:a16="http://schemas.microsoft.com/office/drawing/2014/main" id="{C994DFFA-DF5D-4F3A-BF33-218A48784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6652D206-1067-47B6-8FFE-1C2342F8F1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3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, endast rubri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E8CE1D95-F632-4AF3-8B7F-A875F814B83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6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foto med text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0" y="0"/>
            <a:ext cx="6096000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07E4A293-52A1-4578-AC06-C2932B1885E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17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, rubrik och innehåll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ektangel 6" descr="TagShapePrint">
            <a:extLst>
              <a:ext uri="{FF2B5EF4-FFF2-40B4-BE49-F238E27FC236}">
                <a16:creationId xmlns:a16="http://schemas.microsoft.com/office/drawing/2014/main" id="{7D6F2A64-194C-49DE-98E8-41A62AD1FAC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9" name="Bildobjekt 8" descr="MSB Logotyp vit">
            <a:extLst>
              <a:ext uri="{FF2B5EF4-FFF2-40B4-BE49-F238E27FC236}">
                <a16:creationId xmlns:a16="http://schemas.microsoft.com/office/drawing/2014/main" id="{EF1AA8D3-BD3E-4A66-8C0B-3325F522D1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2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örkgrå, avsnittsrubri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774800" y="1368000"/>
            <a:ext cx="8582400" cy="1273968"/>
          </a:xfrm>
        </p:spPr>
        <p:txBody>
          <a:bodyPr anchor="b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714B15-840F-4937-81D0-04D9058592A4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74800" y="2673745"/>
            <a:ext cx="8582400" cy="63374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D7D29E5B-685D-482F-8494-A354F6A1AF6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8" name="Bildobjekt 7" descr="MSB Logotyp vit">
            <a:extLst>
              <a:ext uri="{FF2B5EF4-FFF2-40B4-BE49-F238E27FC236}">
                <a16:creationId xmlns:a16="http://schemas.microsoft.com/office/drawing/2014/main" id="{16E107E1-7AC3-43CF-A6CA-177B1B812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35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örkgrå, endast rubri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" name="Rektangel 5" descr="TagShapePrint">
            <a:extLst>
              <a:ext uri="{FF2B5EF4-FFF2-40B4-BE49-F238E27FC236}">
                <a16:creationId xmlns:a16="http://schemas.microsoft.com/office/drawing/2014/main" id="{0D4D6CCC-51E3-41D8-8653-0477B694ECC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7" name="Bildobjekt 6" descr="MSB Logotyp vit">
            <a:extLst>
              <a:ext uri="{FF2B5EF4-FFF2-40B4-BE49-F238E27FC236}">
                <a16:creationId xmlns:a16="http://schemas.microsoft.com/office/drawing/2014/main" id="{12C87B01-826C-48CD-AAC7-25A0765D79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, foto med text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0" y="0"/>
            <a:ext cx="6096000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Rektangel 7" descr="TagShapePrint">
            <a:extLst>
              <a:ext uri="{FF2B5EF4-FFF2-40B4-BE49-F238E27FC236}">
                <a16:creationId xmlns:a16="http://schemas.microsoft.com/office/drawing/2014/main" id="{E3053303-1555-4614-897F-4B3D25DF4C98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9" name="Bildobjekt 8" descr="MSB Logotyp vit">
            <a:extLst>
              <a:ext uri="{FF2B5EF4-FFF2-40B4-BE49-F238E27FC236}">
                <a16:creationId xmlns:a16="http://schemas.microsoft.com/office/drawing/2014/main" id="{FEB3FE70-94B2-46E9-B618-19EE7B8667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24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vslut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FDEBDE7-F704-4303-803A-AFE52A2CA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8344"/>
            <a:ext cx="12192000" cy="635786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019298" y="1362077"/>
            <a:ext cx="8582400" cy="63374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9A9531-F5BA-4E5C-BE21-C657CBE8E529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019299" y="2046494"/>
            <a:ext cx="6608653" cy="138250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pic>
        <p:nvPicPr>
          <p:cNvPr id="8" name="Bildobjekt 7" descr="MSB Logotyp">
            <a:extLst>
              <a:ext uri="{FF2B5EF4-FFF2-40B4-BE49-F238E27FC236}">
                <a16:creationId xmlns:a16="http://schemas.microsoft.com/office/drawing/2014/main" id="{95DD5985-A25E-4117-9500-0C11FF49A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EBDDE36C-32A0-4EC1-BAB2-21D6BA9EC60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8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med foto linjer vä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2D2BC56-E5BB-4706-884F-E550DFE216E3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-1" y="-1"/>
            <a:ext cx="12192001" cy="5992837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2700000" y="3181641"/>
            <a:ext cx="6552933" cy="1147167"/>
          </a:xfrm>
          <a:noFill/>
        </p:spPr>
        <p:txBody>
          <a:bodyPr anchor="b">
            <a:no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76A06C7-2F99-435E-AEB4-A8BD2FF2811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 flipH="1">
            <a:off x="-15240" y="-9053"/>
            <a:ext cx="4690800" cy="1875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3D6D0EBF-3891-481A-A740-9B73D4E3949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50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med foto linjer hö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2D2BC56-E5BB-4706-884F-E550DFE216E3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-1" y="-1"/>
            <a:ext cx="12192001" cy="5992837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2700000" y="3181641"/>
            <a:ext cx="6552933" cy="1147167"/>
          </a:xfrm>
          <a:noFill/>
        </p:spPr>
        <p:txBody>
          <a:bodyPr anchor="b">
            <a:no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76A06C7-2F99-435E-AEB4-A8BD2FF2811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7504510" y="-9053"/>
            <a:ext cx="4690800" cy="1875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61CD9792-B3DA-483F-864B-624F57AED9E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83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C4CC64D-0556-4EE6-8C65-19C67B09D47C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700652" y="1368000"/>
            <a:ext cx="6552000" cy="1273968"/>
          </a:xfrm>
        </p:spPr>
        <p:txBody>
          <a:bodyPr anchor="t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A15B28B4-2D13-4E26-ADD9-0E1AA3CC18C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35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32D0FF3B-541A-4046-ADC9-AA4ECAEB50A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foto och textruta rö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C8263F2-B4B2-49CB-80FF-B28F3C05F0F4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C4278E-C033-4F73-BA2E-69DCE0AB002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" y="1252147"/>
            <a:ext cx="4557978" cy="2652665"/>
          </a:xfrm>
          <a:gradFill>
            <a:gsLst>
              <a:gs pos="100000">
                <a:schemeClr val="bg1"/>
              </a:gs>
              <a:gs pos="3000">
                <a:schemeClr val="accent1"/>
              </a:gs>
              <a:gs pos="0">
                <a:schemeClr val="bg1"/>
              </a:gs>
              <a:gs pos="0">
                <a:schemeClr val="accent1"/>
              </a:gs>
              <a:gs pos="3000">
                <a:schemeClr val="accent1"/>
              </a:gs>
              <a:gs pos="4000">
                <a:schemeClr val="accent1"/>
              </a:gs>
              <a:gs pos="0">
                <a:schemeClr val="accent1"/>
              </a:gs>
              <a:gs pos="4000">
                <a:schemeClr val="bg1"/>
              </a:gs>
            </a:gsLst>
            <a:lin ang="0" scaled="1"/>
          </a:gradFill>
        </p:spPr>
        <p:txBody>
          <a:bodyPr lIns="504000" tIns="396000" rIns="504000" bIns="396000">
            <a:noAutofit/>
          </a:bodyPr>
          <a:lstStyle>
            <a:lvl1pPr marL="0" indent="0" algn="l">
              <a:lnSpc>
                <a:spcPct val="170000"/>
              </a:lnSpc>
              <a:spcBef>
                <a:spcPts val="0"/>
              </a:spcBef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Rektangel 1" descr="TagShapePrint">
            <a:extLst>
              <a:ext uri="{FF2B5EF4-FFF2-40B4-BE49-F238E27FC236}">
                <a16:creationId xmlns:a16="http://schemas.microsoft.com/office/drawing/2014/main" id="{C73F3707-EE23-4555-81ED-EFCFC740D44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63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foto och textruta lil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C8263F2-B4B2-49CB-80FF-B28F3C05F0F4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C4278E-C033-4F73-BA2E-69DCE0AB002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7633831" y="1287034"/>
            <a:ext cx="4558169" cy="2652665"/>
          </a:xfrm>
          <a:gradFill flip="none" rotWithShape="1">
            <a:gsLst>
              <a:gs pos="100000">
                <a:schemeClr val="accent2"/>
              </a:gs>
              <a:gs pos="99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9600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96000">
                <a:schemeClr val="accent2"/>
              </a:gs>
            </a:gsLst>
            <a:lin ang="0" scaled="1"/>
            <a:tileRect/>
          </a:gradFill>
        </p:spPr>
        <p:txBody>
          <a:bodyPr lIns="504000" tIns="396000" rIns="504000" bIns="396000">
            <a:no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Rektangel 1" descr="TagShapePrint">
            <a:extLst>
              <a:ext uri="{FF2B5EF4-FFF2-40B4-BE49-F238E27FC236}">
                <a16:creationId xmlns:a16="http://schemas.microsoft.com/office/drawing/2014/main" id="{B148343D-9557-4981-AFCA-B7C27BDB8EC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82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4498F7-0638-4AA2-AE84-6B87E650F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1474FF95-72CE-4F15-A907-790A9405D51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51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9B8F01-128B-4BA1-A84C-B56BAFCFE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E6DFBAEC-38E5-4D97-A612-5262025ED7F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29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rubrik och innehåll linjer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4498F7-0638-4AA2-AE84-6B87E650F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54308DC1-56E8-4359-819D-8BB65DF4D55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87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, endast rubrik linjer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9B8F01-128B-4BA1-A84C-B56BAFCFE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52965331-77AE-4EFA-821D-2E502D8BBE2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91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rött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6CDF3D6E-D108-415E-8D5A-BD46F9E0757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40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rött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F5304C78-2B55-4DEC-9EA7-F3D8D67431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28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text rött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33AA8698-4192-4498-8F9A-9812855A80C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6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rubrik och innehåll rött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B2533FB9-D3CB-4513-AF01-6865DE32409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1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774800" y="1368000"/>
            <a:ext cx="8582400" cy="1273968"/>
          </a:xfr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714B15-840F-4937-81D0-04D9058592A4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74800" y="2673745"/>
            <a:ext cx="8582400" cy="633743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4A1CEAEA-19DE-4D04-BA56-BDA29032A8C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72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, endast rubrik rött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189061F8-55E7-49B6-9AEF-E1D14A4DD19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06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foto med text rött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32E03C5E-1186-4165-9246-C2BDBD802763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66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, rubrik och innehåll rött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ktangel 6" descr="TagShapePrint">
            <a:extLst>
              <a:ext uri="{FF2B5EF4-FFF2-40B4-BE49-F238E27FC236}">
                <a16:creationId xmlns:a16="http://schemas.microsoft.com/office/drawing/2014/main" id="{F7952798-40F2-43AF-ADCB-0F92798101F8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11" name="Bildobjekt 10" descr="MSB Logotyp vit">
            <a:extLst>
              <a:ext uri="{FF2B5EF4-FFF2-40B4-BE49-F238E27FC236}">
                <a16:creationId xmlns:a16="http://schemas.microsoft.com/office/drawing/2014/main" id="{F1B410AC-55C0-4955-B070-81E9EC8004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07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örkgrå, endast rubrik rött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3EB786C1-5062-47EE-A182-4CBD58D4B3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10" name="Bildobjekt 9" descr="MSB Logotyp vit">
            <a:extLst>
              <a:ext uri="{FF2B5EF4-FFF2-40B4-BE49-F238E27FC236}">
                <a16:creationId xmlns:a16="http://schemas.microsoft.com/office/drawing/2014/main" id="{F530D0E8-4E0D-4D85-AB67-CEE8E5C02C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3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, foto med text rött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059DDE75-2A1E-40D1-85C6-BD52C5491099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13" name="Bildobjekt 12" descr="MSB Logotyp vit">
            <a:extLst>
              <a:ext uri="{FF2B5EF4-FFF2-40B4-BE49-F238E27FC236}">
                <a16:creationId xmlns:a16="http://schemas.microsoft.com/office/drawing/2014/main" id="{262E663B-7D0C-449C-81ED-E14E74EED1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lila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E357044C-DA38-49F5-A8E4-753F9E350B46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06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lila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C1671A04-B694-4E06-9704-066D21C9B34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85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text lila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51D0A648-C3B8-4A8C-9681-92309A44D8A6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3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rubrik och innehåll lila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007C7AC3-BC49-4601-A7B2-0EF800DF7D49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56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, endast rubrik lila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6BD33255-FFA5-49B8-A9EF-FB42094D81C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5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B0D984-7330-426D-813B-46AAE15059F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2A5FEE3-4F44-4EF8-BB58-7C6B9EE46DC0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773387" y="2265118"/>
            <a:ext cx="4131654" cy="3834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9E75873-11EA-475C-9688-F58B035842BF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22316" y="2265118"/>
            <a:ext cx="4131654" cy="3834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C44C2790-902A-4C19-85E0-C370F3EBD17A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08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foto med text lila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84FB7889-B26A-4350-BD52-B5ADE9D4AF11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5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, foto med text lila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ktangel 4" descr="TagShapePrint">
            <a:extLst>
              <a:ext uri="{FF2B5EF4-FFF2-40B4-BE49-F238E27FC236}">
                <a16:creationId xmlns:a16="http://schemas.microsoft.com/office/drawing/2014/main" id="{73E7AADB-07B4-4113-8BA0-A7187E6E1E12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pic>
        <p:nvPicPr>
          <p:cNvPr id="13" name="Bildobjekt 12" descr="MSB Logotyp vit">
            <a:extLst>
              <a:ext uri="{FF2B5EF4-FFF2-40B4-BE49-F238E27FC236}">
                <a16:creationId xmlns:a16="http://schemas.microsoft.com/office/drawing/2014/main" id="{994A03BA-DF65-448A-A694-8A0AE9D8BE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1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Rektangel 2" descr="TagShapePrint">
            <a:extLst>
              <a:ext uri="{FF2B5EF4-FFF2-40B4-BE49-F238E27FC236}">
                <a16:creationId xmlns:a16="http://schemas.microsoft.com/office/drawing/2014/main" id="{4D234E2D-D23F-4A27-A025-571352EBCD4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 descr="TagShapePrint">
            <a:extLst>
              <a:ext uri="{FF2B5EF4-FFF2-40B4-BE49-F238E27FC236}">
                <a16:creationId xmlns:a16="http://schemas.microsoft.com/office/drawing/2014/main" id="{D2624664-E304-43C3-94AF-7C645752748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8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0" y="0"/>
            <a:ext cx="6096000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4D010190-EDD4-48A5-B350-2AB1DBEFAA4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, rubrik och innehåll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0563D0BB-A7F6-4376-899B-98FBF764D89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å, avsnittsrubri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774800" y="1368000"/>
            <a:ext cx="8582400" cy="1273968"/>
          </a:xfr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714B15-840F-4937-81D0-04D9058592A4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74800" y="2673745"/>
            <a:ext cx="8582400" cy="633743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Rektangel 3" descr="TagShapePrint">
            <a:extLst>
              <a:ext uri="{FF2B5EF4-FFF2-40B4-BE49-F238E27FC236}">
                <a16:creationId xmlns:a16="http://schemas.microsoft.com/office/drawing/2014/main" id="{696F1378-E97B-4E02-B8F4-8472610D4EC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6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47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1.xml"/><Relationship Id="rId48" Type="http://schemas.openxmlformats.org/officeDocument/2006/relationships/tags" Target="../tags/tag6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F1D9020-1940-49A2-BFA3-95584FEA93EC}"/>
              </a:ext>
            </a:extLst>
          </p:cNvPr>
          <p:cNvSpPr>
            <a:spLocks noGrp="1"/>
          </p:cNvSpPr>
          <p:nvPr>
            <p:ph type="title"/>
            <p:custDataLst>
              <p:tags r:id="rId43"/>
            </p:custDataLst>
          </p:nvPr>
        </p:nvSpPr>
        <p:spPr>
          <a:xfrm>
            <a:off x="1773388" y="1108423"/>
            <a:ext cx="8580582" cy="966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0A15B8-FBB7-4178-991C-E12627728F18}"/>
              </a:ext>
            </a:extLst>
          </p:cNvPr>
          <p:cNvSpPr>
            <a:spLocks noGrp="1"/>
          </p:cNvSpPr>
          <p:nvPr>
            <p:ph type="body" idx="1"/>
            <p:custDataLst>
              <p:tags r:id="rId44"/>
            </p:custDataLst>
          </p:nvPr>
        </p:nvSpPr>
        <p:spPr>
          <a:xfrm>
            <a:off x="1773388" y="2265119"/>
            <a:ext cx="8580582" cy="360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F95B3C8-56E1-4799-9EF1-0E2899D1979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5"/>
            </p:custDataLst>
          </p:nvPr>
        </p:nvSpPr>
        <p:spPr>
          <a:xfrm>
            <a:off x="838200" y="6356350"/>
            <a:ext cx="1418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EBE9B6F4-6F0E-449D-99C3-FA3961AAF713}" type="datetimeFigureOut">
              <a:rPr lang="sv-SE" smtClean="0"/>
              <a:pPr/>
              <a:t>2024-09-25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C6C383-6118-42A0-9B5E-5FFE17808E4C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6"/>
            </p:custDataLst>
          </p:nvPr>
        </p:nvSpPr>
        <p:spPr>
          <a:xfrm>
            <a:off x="4038600" y="6356350"/>
            <a:ext cx="1700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B2F42B-D68C-4430-95CE-B474C2F44049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47"/>
            </p:custDataLst>
          </p:nvPr>
        </p:nvSpPr>
        <p:spPr>
          <a:xfrm>
            <a:off x="8182706" y="6356350"/>
            <a:ext cx="38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56B4F8C-CEC5-4B2C-9C29-5300068510B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 descr="MSB Logotyp">
            <a:extLst>
              <a:ext uri="{FF2B5EF4-FFF2-40B4-BE49-F238E27FC236}">
                <a16:creationId xmlns:a16="http://schemas.microsoft.com/office/drawing/2014/main" id="{C61C71E5-2BEA-4EE5-8908-79C24C365760}"/>
              </a:ext>
            </a:extLst>
          </p:cNvPr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  <p:sp>
        <p:nvSpPr>
          <p:cNvPr id="7" name="Rektangel 6" descr="TagShapePrint">
            <a:extLst>
              <a:ext uri="{FF2B5EF4-FFF2-40B4-BE49-F238E27FC236}">
                <a16:creationId xmlns:a16="http://schemas.microsoft.com/office/drawing/2014/main" id="{7ACF45BF-8B57-4982-89CE-41EEE824F538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15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15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46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8.png"/><Relationship Id="rId2" Type="http://schemas.openxmlformats.org/officeDocument/2006/relationships/audio" Target="NULL" TargetMode="External"/><Relationship Id="rId1" Type="http://schemas.openxmlformats.org/officeDocument/2006/relationships/tags" Target="../tags/tag14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4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 b="37542"/>
          <a:stretch/>
        </p:blipFill>
        <p:spPr>
          <a:xfrm>
            <a:off x="2365372" y="2264350"/>
            <a:ext cx="7200000" cy="20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kan jag göra?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773389" y="2265119"/>
            <a:ext cx="7955228" cy="3601527"/>
          </a:xfrm>
        </p:spPr>
        <p:txBody>
          <a:bodyPr/>
          <a:lstStyle/>
          <a:p>
            <a:r>
              <a:rPr lang="sv-SE" dirty="0"/>
              <a:t>Använd alltid tjänstekortet när du loggar in. När du tar ut kortet ur datorn låses skärmen automatiskt. </a:t>
            </a:r>
          </a:p>
          <a:p>
            <a:r>
              <a:rPr lang="sv-SE" dirty="0"/>
              <a:t>Ta väl hand om ditt tjänstekort, det är en värdehandling. Det är din personliga nyckelknippa till MSB!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64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text och tankebubbla 2"/>
          <p:cNvSpPr/>
          <p:nvPr/>
        </p:nvSpPr>
        <p:spPr>
          <a:xfrm>
            <a:off x="-2283626" y="-1166106"/>
            <a:ext cx="8892208" cy="6991719"/>
          </a:xfrm>
          <a:prstGeom prst="cloudCallout">
            <a:avLst>
              <a:gd name="adj1" fmla="val -24524"/>
              <a:gd name="adj2" fmla="val 1187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43351" y="250976"/>
            <a:ext cx="1795463" cy="7366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62" y="1309545"/>
            <a:ext cx="2633660" cy="76651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94" y="325750"/>
            <a:ext cx="1676634" cy="63826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08" y="3245818"/>
            <a:ext cx="3234158" cy="61207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909" y="1059719"/>
            <a:ext cx="1905266" cy="58110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162" y="4082246"/>
            <a:ext cx="1943371" cy="60968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2413" y="1587603"/>
            <a:ext cx="2105319" cy="562053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091" y="2276989"/>
            <a:ext cx="1333686" cy="66684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8675" y="3228427"/>
            <a:ext cx="838276" cy="1081867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1759" y="2310332"/>
            <a:ext cx="1533739" cy="600159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3466" y="4893725"/>
            <a:ext cx="1495634" cy="628738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9074" y="229861"/>
            <a:ext cx="1114581" cy="666843"/>
          </a:xfrm>
          <a:prstGeom prst="rect">
            <a:avLst/>
          </a:prstGeom>
        </p:spPr>
      </p:pic>
      <p:sp>
        <p:nvSpPr>
          <p:cNvPr id="20" name="Kommentar i oval 19"/>
          <p:cNvSpPr/>
          <p:nvPr/>
        </p:nvSpPr>
        <p:spPr>
          <a:xfrm>
            <a:off x="8185357" y="4028282"/>
            <a:ext cx="3507117" cy="1257830"/>
          </a:xfrm>
          <a:prstGeom prst="wedgeEllipseCallout">
            <a:avLst>
              <a:gd name="adj1" fmla="val 31884"/>
              <a:gd name="adj2" fmla="val 84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/>
          <p:cNvSpPr/>
          <p:nvPr/>
        </p:nvSpPr>
        <p:spPr>
          <a:xfrm>
            <a:off x="8592701" y="4194845"/>
            <a:ext cx="269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Nej, ingen annan är väl intresserad av det jag laddar upp</a:t>
            </a:r>
          </a:p>
        </p:txBody>
      </p:sp>
      <p:sp>
        <p:nvSpPr>
          <p:cNvPr id="22" name="Kommentar i oval 21"/>
          <p:cNvSpPr/>
          <p:nvPr/>
        </p:nvSpPr>
        <p:spPr>
          <a:xfrm>
            <a:off x="8731045" y="1278412"/>
            <a:ext cx="2779670" cy="1332000"/>
          </a:xfrm>
          <a:prstGeom prst="wedgeEllipseCallout">
            <a:avLst>
              <a:gd name="adj1" fmla="val 54735"/>
              <a:gd name="adj2" fmla="val 672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/>
          <p:cNvSpPr/>
          <p:nvPr/>
        </p:nvSpPr>
        <p:spPr>
          <a:xfrm>
            <a:off x="8892208" y="1490656"/>
            <a:ext cx="2502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Nej, det är ju jättepraktiskt med molntjänster</a:t>
            </a:r>
          </a:p>
        </p:txBody>
      </p:sp>
      <p:sp>
        <p:nvSpPr>
          <p:cNvPr id="24" name="Kommentar i oval 23"/>
          <p:cNvSpPr/>
          <p:nvPr/>
        </p:nvSpPr>
        <p:spPr>
          <a:xfrm>
            <a:off x="6839287" y="2577377"/>
            <a:ext cx="3927035" cy="1332000"/>
          </a:xfrm>
          <a:prstGeom prst="wedgeEllipseCallout">
            <a:avLst>
              <a:gd name="adj1" fmla="val -35138"/>
              <a:gd name="adj2" fmla="val 745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3,5</a:t>
            </a:r>
          </a:p>
          <a:p>
            <a:pPr algn="ctr"/>
            <a:endParaRPr lang="sv-SE" dirty="0"/>
          </a:p>
        </p:txBody>
      </p:sp>
      <p:sp>
        <p:nvSpPr>
          <p:cNvPr id="25" name="Rektangel 24"/>
          <p:cNvSpPr/>
          <p:nvPr/>
        </p:nvSpPr>
        <p:spPr>
          <a:xfrm>
            <a:off x="7032997" y="2795680"/>
            <a:ext cx="3539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Nej, det är bara öppen information som jag använder i molntjänsten</a:t>
            </a:r>
          </a:p>
        </p:txBody>
      </p:sp>
      <p:sp>
        <p:nvSpPr>
          <p:cNvPr id="33" name="Rubrik 1"/>
          <p:cNvSpPr txBox="1">
            <a:spLocks/>
          </p:cNvSpPr>
          <p:nvPr/>
        </p:nvSpPr>
        <p:spPr>
          <a:xfrm>
            <a:off x="6760983" y="5690406"/>
            <a:ext cx="4459465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Diskutera!</a:t>
            </a:r>
          </a:p>
        </p:txBody>
      </p:sp>
      <p:sp>
        <p:nvSpPr>
          <p:cNvPr id="34" name="Rubrik 4"/>
          <p:cNvSpPr txBox="1">
            <a:spLocks/>
          </p:cNvSpPr>
          <p:nvPr/>
        </p:nvSpPr>
        <p:spPr>
          <a:xfrm>
            <a:off x="6760984" y="611947"/>
            <a:ext cx="5005230" cy="1367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Några risker med detta?</a:t>
            </a:r>
          </a:p>
        </p:txBody>
      </p:sp>
    </p:spTree>
    <p:extLst>
      <p:ext uri="{BB962C8B-B14F-4D97-AF65-F5344CB8AC3E}">
        <p14:creationId xmlns:p14="http://schemas.microsoft.com/office/powerpoint/2010/main" val="6284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4" grpId="0" animBg="1"/>
      <p:bldP spid="25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1773387" y="2265118"/>
            <a:ext cx="4397234" cy="38340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Allmänna handlingar ska lagras rätt </a:t>
            </a:r>
          </a:p>
          <a:p>
            <a:pPr marL="0" indent="0">
              <a:buNone/>
            </a:pPr>
            <a:r>
              <a:rPr lang="sv-SE" dirty="0"/>
              <a:t>Använd bara godkända molntjänster.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Skadlig kod</a:t>
            </a:r>
          </a:p>
          <a:p>
            <a:pPr marL="0" indent="0">
              <a:buNone/>
            </a:pPr>
            <a:r>
              <a:rPr lang="sv-SE" dirty="0"/>
              <a:t>Ladda inte ner något från en overifierad källa. Det kan finnas kod som påverkar hela </a:t>
            </a:r>
            <a:r>
              <a:rPr lang="sv-SE" dirty="0" err="1"/>
              <a:t>MSB:s</a:t>
            </a:r>
            <a:r>
              <a:rPr lang="sv-SE" dirty="0"/>
              <a:t> nätverk negativt. </a:t>
            </a:r>
          </a:p>
          <a:p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0" y="5170879"/>
            <a:ext cx="7157884" cy="816077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550843" y="5320806"/>
            <a:ext cx="4856044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Kommentarer?</a:t>
            </a:r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3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452">
        <p:fade/>
      </p:transition>
    </mc:Choice>
    <mc:Fallback xmlns="">
      <p:transition spd="med" advTm="94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uiExpand="1" build="p"/>
      <p:bldP spid="3" grpId="0" uiExpand="1" build="p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1773387" y="2265118"/>
            <a:ext cx="4397234" cy="38340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Allmänna handlingar ska lagras rätt </a:t>
            </a:r>
          </a:p>
          <a:p>
            <a:pPr marL="0" indent="0">
              <a:buNone/>
            </a:pPr>
            <a:r>
              <a:rPr lang="sv-SE" dirty="0"/>
              <a:t>Använd bara godkända molntjänster.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Skadlig kod</a:t>
            </a:r>
          </a:p>
          <a:p>
            <a:pPr marL="0" indent="0">
              <a:buNone/>
            </a:pPr>
            <a:r>
              <a:rPr lang="sv-SE" dirty="0"/>
              <a:t>Ladda inte ner något från en overifierad källa. Det kan finnas kod som påverkar hela </a:t>
            </a:r>
            <a:r>
              <a:rPr lang="sv-SE" dirty="0" err="1"/>
              <a:t>MSB:s</a:t>
            </a:r>
            <a:r>
              <a:rPr lang="sv-SE" dirty="0"/>
              <a:t> nätverk negativt. </a:t>
            </a:r>
          </a:p>
          <a:p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0" y="5170879"/>
            <a:ext cx="7157884" cy="816077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550843" y="5320806"/>
            <a:ext cx="4856044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Kommentarer?</a:t>
            </a:r>
          </a:p>
        </p:txBody>
      </p:sp>
    </p:spTree>
    <p:extLst>
      <p:ext uri="{BB962C8B-B14F-4D97-AF65-F5344CB8AC3E}">
        <p14:creationId xmlns:p14="http://schemas.microsoft.com/office/powerpoint/2010/main" val="646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kan jag göra?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MSB har bra verktyg, det kanske redan finns en lösning. Kolla via kundtjänst.</a:t>
            </a:r>
          </a:p>
          <a:p>
            <a:r>
              <a:rPr lang="sv-SE" dirty="0"/>
              <a:t>Har du en fråga eller saknar en lösning? Anmäl ett ärende till kundtjänst så får du hjälp att systematiskt bedöma lämpligheten av att använda en viss molntjänst.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47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4294967295"/>
          </p:nvPr>
        </p:nvSpPr>
        <p:spPr>
          <a:xfrm>
            <a:off x="0" y="2265363"/>
            <a:ext cx="8580438" cy="36020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 rotWithShape="1">
          <a:blip r:embed="rId3"/>
          <a:srcRect b="13999"/>
          <a:stretch/>
        </p:blipFill>
        <p:spPr>
          <a:xfrm>
            <a:off x="292718" y="2463878"/>
            <a:ext cx="5377156" cy="255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25" y="417496"/>
            <a:ext cx="5667458" cy="24264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Kommentar i oval 10"/>
          <p:cNvSpPr/>
          <p:nvPr/>
        </p:nvSpPr>
        <p:spPr>
          <a:xfrm>
            <a:off x="8065031" y="3509936"/>
            <a:ext cx="3941379" cy="1525687"/>
          </a:xfrm>
          <a:prstGeom prst="wedgeEllipseCallout">
            <a:avLst>
              <a:gd name="adj1" fmla="val 39867"/>
              <a:gd name="adj2" fmla="val 686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8308148" y="3769358"/>
            <a:ext cx="3418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Det gör väl inget om jag klickar på en länk i ett mejl. Vi har ju antivirusskydd.</a:t>
            </a:r>
          </a:p>
        </p:txBody>
      </p:sp>
      <p:sp>
        <p:nvSpPr>
          <p:cNvPr id="14" name="Kommentar i oval 13"/>
          <p:cNvSpPr/>
          <p:nvPr/>
        </p:nvSpPr>
        <p:spPr>
          <a:xfrm>
            <a:off x="7172937" y="1752122"/>
            <a:ext cx="4760536" cy="1620000"/>
          </a:xfrm>
          <a:prstGeom prst="wedgeEllipseCallout">
            <a:avLst>
              <a:gd name="adj1" fmla="val -35389"/>
              <a:gd name="adj2" fmla="val 684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/>
          <p:cNvSpPr/>
          <p:nvPr/>
        </p:nvSpPr>
        <p:spPr>
          <a:xfrm>
            <a:off x="7718641" y="1976788"/>
            <a:ext cx="3669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Jag har inte tid att kolla så noga. Jag klickar och ser om det händer något. Det är ju bara min dator/telefon.</a:t>
            </a:r>
          </a:p>
        </p:txBody>
      </p:sp>
      <p:pic>
        <p:nvPicPr>
          <p:cNvPr id="25" name="Bildobjekt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71" y="4312232"/>
            <a:ext cx="6573845" cy="18432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Rubrik 1"/>
          <p:cNvSpPr txBox="1">
            <a:spLocks/>
          </p:cNvSpPr>
          <p:nvPr/>
        </p:nvSpPr>
        <p:spPr>
          <a:xfrm>
            <a:off x="8065031" y="5538006"/>
            <a:ext cx="3003018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Diskutera!</a:t>
            </a:r>
          </a:p>
        </p:txBody>
      </p:sp>
      <p:sp>
        <p:nvSpPr>
          <p:cNvPr id="19" name="Rubrik 4"/>
          <p:cNvSpPr txBox="1">
            <a:spLocks/>
          </p:cNvSpPr>
          <p:nvPr/>
        </p:nvSpPr>
        <p:spPr>
          <a:xfrm>
            <a:off x="8065030" y="459547"/>
            <a:ext cx="3661965" cy="1367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Några risker med dessa mejl?</a:t>
            </a:r>
          </a:p>
        </p:txBody>
      </p:sp>
    </p:spTree>
    <p:extLst>
      <p:ext uri="{BB962C8B-B14F-4D97-AF65-F5344CB8AC3E}">
        <p14:creationId xmlns:p14="http://schemas.microsoft.com/office/powerpoint/2010/main" val="41216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773387" y="2265118"/>
            <a:ext cx="3772974" cy="38340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Inloggningsuppgifter</a:t>
            </a:r>
            <a:r>
              <a:rPr lang="sv-SE" dirty="0"/>
              <a:t> </a:t>
            </a:r>
          </a:p>
          <a:p>
            <a:pPr marL="0" indent="0">
              <a:buNone/>
            </a:pPr>
            <a:r>
              <a:rPr lang="sv-SE" dirty="0"/>
              <a:t>Lämna aldrig ifrån dig dina inloggningsuppgifter, användarnamn och lösen-ord. Det utgör en stor risk för MSB.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Skadlig kod</a:t>
            </a:r>
          </a:p>
          <a:p>
            <a:pPr marL="0" indent="0">
              <a:buNone/>
            </a:pPr>
            <a:r>
              <a:rPr lang="sv-SE" dirty="0"/>
              <a:t>Om du klickar på en länk kan skadlig kod laddas ner till din dator. </a:t>
            </a:r>
          </a:p>
          <a:p>
            <a:pPr marL="0" indent="0">
              <a:buNone/>
            </a:pPr>
            <a:r>
              <a:rPr lang="sv-SE" dirty="0"/>
              <a:t>Antagonisterna är skickliga.</a:t>
            </a:r>
          </a:p>
          <a:p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0" y="5170879"/>
            <a:ext cx="7157884" cy="816077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550843" y="5320806"/>
            <a:ext cx="4856044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Kommentarer?</a:t>
            </a:r>
          </a:p>
        </p:txBody>
      </p:sp>
      <p:pic>
        <p:nvPicPr>
          <p:cNvPr id="13" name="Lju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96" end="3454.82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8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814">
        <p:fade/>
      </p:transition>
    </mc:Choice>
    <mc:Fallback xmlns="">
      <p:transition spd="med" advTm="57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773387" y="2265118"/>
            <a:ext cx="3757983" cy="38340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Inloggningsuppgifter</a:t>
            </a:r>
            <a:r>
              <a:rPr lang="sv-SE" dirty="0"/>
              <a:t> </a:t>
            </a:r>
          </a:p>
          <a:p>
            <a:pPr marL="0" indent="0">
              <a:buNone/>
            </a:pPr>
            <a:r>
              <a:rPr lang="sv-SE" dirty="0"/>
              <a:t>Lämna aldrig ifrån dig dina inloggningsuppgifter, användarnamn och lösen-ord. Det utgör en stor risk för MSB.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Skadlig kod</a:t>
            </a:r>
          </a:p>
          <a:p>
            <a:pPr marL="0" indent="0">
              <a:buNone/>
            </a:pPr>
            <a:r>
              <a:rPr lang="sv-SE" dirty="0"/>
              <a:t>Om du klickar på en länk kan skadlig kod laddas ner till din dator. </a:t>
            </a:r>
          </a:p>
          <a:p>
            <a:pPr marL="0" indent="0">
              <a:buNone/>
            </a:pPr>
            <a:r>
              <a:rPr lang="sv-SE" dirty="0"/>
              <a:t>Antagonisterna är skickliga.</a:t>
            </a:r>
          </a:p>
          <a:p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0" y="5170879"/>
            <a:ext cx="7157884" cy="816077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550843" y="5320806"/>
            <a:ext cx="4856044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Kommentarer?</a:t>
            </a:r>
          </a:p>
        </p:txBody>
      </p:sp>
    </p:spTree>
    <p:extLst>
      <p:ext uri="{BB962C8B-B14F-4D97-AF65-F5344CB8AC3E}">
        <p14:creationId xmlns:p14="http://schemas.microsoft.com/office/powerpoint/2010/main" val="10873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kan jag göra?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Ta tid på dig att kontrollera mejlet. Kan det här stämma, är det något jag förväntar mig, är det en okej källa eller brukar vi göra så här inom MSB?</a:t>
            </a:r>
          </a:p>
          <a:p>
            <a:r>
              <a:rPr lang="sv-SE" dirty="0"/>
              <a:t>Osäker? Anmäl ett ärende via kundtjänst så hjälper vi till! </a:t>
            </a:r>
            <a:br>
              <a:rPr lang="sv-SE" dirty="0"/>
            </a:br>
            <a:r>
              <a:rPr lang="sv-SE" dirty="0"/>
              <a:t>Hellre en fråga för mycket än tvärtom! </a:t>
            </a:r>
          </a:p>
        </p:txBody>
      </p:sp>
    </p:spTree>
    <p:extLst>
      <p:ext uri="{BB962C8B-B14F-4D97-AF65-F5344CB8AC3E}">
        <p14:creationId xmlns:p14="http://schemas.microsoft.com/office/powerpoint/2010/main" val="36101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872"/>
            <a:ext cx="820874" cy="896211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0" y="2596872"/>
            <a:ext cx="820874" cy="896211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69" y="2596872"/>
            <a:ext cx="820874" cy="896211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24" y="2596872"/>
            <a:ext cx="820874" cy="896211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2" y="2596872"/>
            <a:ext cx="820874" cy="896211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0" y="2596872"/>
            <a:ext cx="820874" cy="896211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81" y="2596872"/>
            <a:ext cx="820874" cy="896211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89" y="2596872"/>
            <a:ext cx="820874" cy="896211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92" y="2596872"/>
            <a:ext cx="820874" cy="896211"/>
          </a:xfrm>
          <a:prstGeom prst="rect">
            <a:avLst/>
          </a:prstGeom>
        </p:spPr>
      </p:pic>
      <p:pic>
        <p:nvPicPr>
          <p:cNvPr id="29" name="Bildobjekt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04" y="2596872"/>
            <a:ext cx="820874" cy="896211"/>
          </a:xfrm>
          <a:prstGeom prst="rect">
            <a:avLst/>
          </a:prstGeom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42" y="2596872"/>
            <a:ext cx="820874" cy="896211"/>
          </a:xfrm>
          <a:prstGeom prst="rect">
            <a:avLst/>
          </a:prstGeom>
        </p:spPr>
      </p:pic>
      <p:pic>
        <p:nvPicPr>
          <p:cNvPr id="31" name="Bildobjekt 3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50" y="2596872"/>
            <a:ext cx="820874" cy="896211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26" y="2596872"/>
            <a:ext cx="820874" cy="896211"/>
          </a:xfrm>
          <a:prstGeom prst="rect">
            <a:avLst/>
          </a:prstGeom>
        </p:spPr>
      </p:pic>
      <p:pic>
        <p:nvPicPr>
          <p:cNvPr id="33" name="Bildobjekt 3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34" y="2596872"/>
            <a:ext cx="820874" cy="896211"/>
          </a:xfrm>
          <a:prstGeom prst="rect">
            <a:avLst/>
          </a:prstGeom>
        </p:spPr>
      </p:pic>
      <p:pic>
        <p:nvPicPr>
          <p:cNvPr id="34" name="Bildobjekt 3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942" y="2596872"/>
            <a:ext cx="820874" cy="896211"/>
          </a:xfrm>
          <a:prstGeom prst="rect">
            <a:avLst/>
          </a:prstGeom>
        </p:spPr>
      </p:pic>
      <p:sp>
        <p:nvSpPr>
          <p:cNvPr id="18" name="Rubrik 1"/>
          <p:cNvSpPr txBox="1">
            <a:spLocks/>
          </p:cNvSpPr>
          <p:nvPr/>
        </p:nvSpPr>
        <p:spPr>
          <a:xfrm>
            <a:off x="1773388" y="1108423"/>
            <a:ext cx="8580582" cy="966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/>
              <a:t>Kom ihåg!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Se dig själv som den viktigaste </a:t>
            </a:r>
            <a:br>
              <a:rPr lang="sv-SE" dirty="0"/>
            </a:br>
            <a:r>
              <a:rPr lang="sv-SE" dirty="0"/>
              <a:t>länken i kedjan!</a:t>
            </a:r>
          </a:p>
        </p:txBody>
      </p:sp>
    </p:spTree>
    <p:extLst>
      <p:ext uri="{BB962C8B-B14F-4D97-AF65-F5344CB8AC3E}">
        <p14:creationId xmlns:p14="http://schemas.microsoft.com/office/powerpoint/2010/main" val="12428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33" y="0"/>
            <a:ext cx="9144000" cy="68580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7"/>
          <a:srcRect l="34761" r="16471"/>
          <a:stretch/>
        </p:blipFill>
        <p:spPr>
          <a:xfrm>
            <a:off x="7152968" y="0"/>
            <a:ext cx="5007356" cy="685800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-484433" y="1692322"/>
            <a:ext cx="12676433" cy="2115403"/>
          </a:xfrm>
          <a:prstGeom prst="rect">
            <a:avLst/>
          </a:prstGeom>
          <a:solidFill>
            <a:srgbClr val="4A494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74799" y="1368000"/>
            <a:ext cx="8774919" cy="1273968"/>
          </a:xfrm>
        </p:spPr>
        <p:txBody>
          <a:bodyPr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Informationssäkerhet</a:t>
            </a:r>
            <a:endParaRPr lang="sv-SE" sz="5400" noProof="0" dirty="0">
              <a:solidFill>
                <a:schemeClr val="bg1"/>
              </a:solidFill>
            </a:endParaRP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v-SE" dirty="0">
                <a:solidFill>
                  <a:schemeClr val="bg1"/>
                </a:solidFill>
                <a:ea typeface="+mj-ea"/>
                <a:cs typeface="+mj-cs"/>
              </a:rPr>
              <a:t>handlar om att skydda </a:t>
            </a:r>
            <a:r>
              <a:rPr lang="sv-SE" dirty="0" err="1">
                <a:solidFill>
                  <a:schemeClr val="bg1"/>
                </a:solidFill>
                <a:ea typeface="+mj-ea"/>
                <a:cs typeface="+mj-cs"/>
              </a:rPr>
              <a:t>MSB:s</a:t>
            </a:r>
            <a:r>
              <a:rPr lang="sv-SE" dirty="0">
                <a:solidFill>
                  <a:schemeClr val="bg1"/>
                </a:solidFill>
                <a:ea typeface="+mj-ea"/>
                <a:cs typeface="+mj-cs"/>
              </a:rPr>
              <a:t> information </a:t>
            </a:r>
            <a:br>
              <a:rPr lang="sv-SE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sv-SE" dirty="0">
                <a:solidFill>
                  <a:schemeClr val="bg1"/>
                </a:solidFill>
                <a:ea typeface="+mj-ea"/>
                <a:cs typeface="+mj-cs"/>
              </a:rPr>
              <a:t>så att vi kan lösa vårt uppdrag</a:t>
            </a:r>
          </a:p>
        </p:txBody>
      </p:sp>
      <p:pic>
        <p:nvPicPr>
          <p:cNvPr id="12" name="Lju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9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23">
        <p:fade/>
      </p:transition>
    </mc:Choice>
    <mc:Fallback xmlns="">
      <p:transition spd="med" advTm="40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2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90261" y="692552"/>
            <a:ext cx="8882739" cy="1273968"/>
          </a:xfrm>
        </p:spPr>
        <p:txBody>
          <a:bodyPr/>
          <a:lstStyle/>
          <a:p>
            <a:pPr algn="ctr"/>
            <a:r>
              <a:rPr lang="sv-SE" dirty="0"/>
              <a:t>Vem har ansvaret för informations-säkerheten inom MSB? </a:t>
            </a:r>
          </a:p>
        </p:txBody>
      </p:sp>
      <p:sp>
        <p:nvSpPr>
          <p:cNvPr id="11" name="Kommentar i oval 10"/>
          <p:cNvSpPr/>
          <p:nvPr/>
        </p:nvSpPr>
        <p:spPr>
          <a:xfrm>
            <a:off x="8323640" y="3363289"/>
            <a:ext cx="2273092" cy="971397"/>
          </a:xfrm>
          <a:prstGeom prst="wedgeEllipseCallout">
            <a:avLst>
              <a:gd name="adj1" fmla="val 32712"/>
              <a:gd name="adj2" fmla="val 92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8562991" y="3637531"/>
            <a:ext cx="1794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Cheferna</a:t>
            </a:r>
          </a:p>
        </p:txBody>
      </p:sp>
      <p:sp>
        <p:nvSpPr>
          <p:cNvPr id="12" name="Kommentar i oval 11"/>
          <p:cNvSpPr/>
          <p:nvPr/>
        </p:nvSpPr>
        <p:spPr>
          <a:xfrm>
            <a:off x="4067517" y="2961215"/>
            <a:ext cx="4041045" cy="1527870"/>
          </a:xfrm>
          <a:prstGeom prst="wedgeEllipseCallout">
            <a:avLst>
              <a:gd name="adj1" fmla="val -19386"/>
              <a:gd name="adj2" fmla="val 80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4379577" y="3321214"/>
            <a:ext cx="3416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Verksamhetsskyddsenheten har ansvar för allt som rör säkerhet. Eller?</a:t>
            </a:r>
          </a:p>
        </p:txBody>
      </p:sp>
      <p:sp>
        <p:nvSpPr>
          <p:cNvPr id="13" name="Rubrik 1"/>
          <p:cNvSpPr txBox="1">
            <a:spLocks/>
          </p:cNvSpPr>
          <p:nvPr/>
        </p:nvSpPr>
        <p:spPr>
          <a:xfrm>
            <a:off x="0" y="5524755"/>
            <a:ext cx="12192000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Diskutera!</a:t>
            </a:r>
          </a:p>
        </p:txBody>
      </p:sp>
      <p:sp>
        <p:nvSpPr>
          <p:cNvPr id="15" name="Rubrik 1"/>
          <p:cNvSpPr txBox="1">
            <a:spLocks/>
          </p:cNvSpPr>
          <p:nvPr/>
        </p:nvSpPr>
        <p:spPr>
          <a:xfrm>
            <a:off x="0" y="2297094"/>
            <a:ext cx="12192000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400" dirty="0"/>
              <a:t>Några uppfattningar</a:t>
            </a:r>
          </a:p>
        </p:txBody>
      </p:sp>
      <p:sp>
        <p:nvSpPr>
          <p:cNvPr id="16" name="Kommentar i oval 15"/>
          <p:cNvSpPr/>
          <p:nvPr/>
        </p:nvSpPr>
        <p:spPr>
          <a:xfrm>
            <a:off x="7128046" y="4308817"/>
            <a:ext cx="1926147" cy="971397"/>
          </a:xfrm>
          <a:prstGeom prst="wedgeEllipseCallout">
            <a:avLst>
              <a:gd name="adj1" fmla="val -10489"/>
              <a:gd name="adj2" fmla="val 941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7284076" y="4583059"/>
            <a:ext cx="1614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GD</a:t>
            </a:r>
          </a:p>
        </p:txBody>
      </p:sp>
      <p:sp>
        <p:nvSpPr>
          <p:cNvPr id="18" name="Kommentar i oval 17"/>
          <p:cNvSpPr/>
          <p:nvPr/>
        </p:nvSpPr>
        <p:spPr>
          <a:xfrm>
            <a:off x="1821591" y="4109626"/>
            <a:ext cx="2811067" cy="971397"/>
          </a:xfrm>
          <a:prstGeom prst="wedgeEllipseCallout">
            <a:avLst>
              <a:gd name="adj1" fmla="val 26566"/>
              <a:gd name="adj2" fmla="val 907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2162540" y="4272158"/>
            <a:ext cx="2190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Alla informations-ägare</a:t>
            </a:r>
          </a:p>
        </p:txBody>
      </p:sp>
    </p:spTree>
    <p:extLst>
      <p:ext uri="{BB962C8B-B14F-4D97-AF65-F5344CB8AC3E}">
        <p14:creationId xmlns:p14="http://schemas.microsoft.com/office/powerpoint/2010/main" val="30615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12" grpId="0" animBg="1"/>
      <p:bldP spid="7" grpId="0"/>
      <p:bldP spid="13" grpId="0"/>
      <p:bldP spid="15" grpId="0"/>
      <p:bldP spid="16" grpId="0" animBg="1"/>
      <p:bldP spid="8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242"/>
            <a:ext cx="820874" cy="896211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0" y="2248242"/>
            <a:ext cx="820874" cy="896211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20" y="2248242"/>
            <a:ext cx="820874" cy="896211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30" y="2248242"/>
            <a:ext cx="820874" cy="896211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40" y="2248242"/>
            <a:ext cx="820874" cy="896211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50" y="2248242"/>
            <a:ext cx="820874" cy="896211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60" y="2248242"/>
            <a:ext cx="820874" cy="896211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70" y="2248242"/>
            <a:ext cx="820874" cy="896211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80" y="2248242"/>
            <a:ext cx="820874" cy="896211"/>
          </a:xfrm>
          <a:prstGeom prst="rect">
            <a:avLst/>
          </a:prstGeom>
        </p:spPr>
      </p:pic>
      <p:pic>
        <p:nvPicPr>
          <p:cNvPr id="29" name="Bildobjekt 2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90" y="2248242"/>
            <a:ext cx="820874" cy="896211"/>
          </a:xfrm>
          <a:prstGeom prst="rect">
            <a:avLst/>
          </a:prstGeom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00" y="2248242"/>
            <a:ext cx="820874" cy="896211"/>
          </a:xfrm>
          <a:prstGeom prst="rect">
            <a:avLst/>
          </a:prstGeom>
        </p:spPr>
      </p:pic>
      <p:pic>
        <p:nvPicPr>
          <p:cNvPr id="31" name="Bildobjekt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0" y="2248242"/>
            <a:ext cx="820874" cy="896211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20" y="2248242"/>
            <a:ext cx="820874" cy="896211"/>
          </a:xfrm>
          <a:prstGeom prst="rect">
            <a:avLst/>
          </a:prstGeom>
        </p:spPr>
      </p:pic>
      <p:pic>
        <p:nvPicPr>
          <p:cNvPr id="33" name="Bildobjekt 3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30" y="2248242"/>
            <a:ext cx="820874" cy="896211"/>
          </a:xfrm>
          <a:prstGeom prst="rect">
            <a:avLst/>
          </a:prstGeom>
        </p:spPr>
      </p:pic>
      <p:pic>
        <p:nvPicPr>
          <p:cNvPr id="34" name="Bildobjekt 3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942" y="2248242"/>
            <a:ext cx="820874" cy="896211"/>
          </a:xfrm>
          <a:prstGeom prst="rect">
            <a:avLst/>
          </a:prstGeom>
        </p:spPr>
      </p:pic>
      <p:pic>
        <p:nvPicPr>
          <p:cNvPr id="43" name="Bildobjekt 42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" y="2247171"/>
            <a:ext cx="820874" cy="896211"/>
          </a:xfrm>
          <a:prstGeom prst="rect">
            <a:avLst/>
          </a:prstGeom>
        </p:spPr>
      </p:pic>
      <p:pic>
        <p:nvPicPr>
          <p:cNvPr id="44" name="Bildobjekt 43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3" y="2247171"/>
            <a:ext cx="820874" cy="896211"/>
          </a:xfrm>
          <a:prstGeom prst="rect">
            <a:avLst/>
          </a:prstGeom>
        </p:spPr>
      </p:pic>
      <p:pic>
        <p:nvPicPr>
          <p:cNvPr id="45" name="Bildobjekt 44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33" y="2247171"/>
            <a:ext cx="820874" cy="896211"/>
          </a:xfrm>
          <a:prstGeom prst="rect">
            <a:avLst/>
          </a:prstGeom>
        </p:spPr>
      </p:pic>
      <p:pic>
        <p:nvPicPr>
          <p:cNvPr id="47" name="Bildobjekt 46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53" y="2247171"/>
            <a:ext cx="820874" cy="896211"/>
          </a:xfrm>
          <a:prstGeom prst="rect">
            <a:avLst/>
          </a:prstGeom>
        </p:spPr>
      </p:pic>
      <p:pic>
        <p:nvPicPr>
          <p:cNvPr id="48" name="Bildobjekt 47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63" y="2247171"/>
            <a:ext cx="820874" cy="896211"/>
          </a:xfrm>
          <a:prstGeom prst="rect">
            <a:avLst/>
          </a:prstGeom>
        </p:spPr>
      </p:pic>
      <p:pic>
        <p:nvPicPr>
          <p:cNvPr id="49" name="Bildobjekt 48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73" y="2247171"/>
            <a:ext cx="820874" cy="896211"/>
          </a:xfrm>
          <a:prstGeom prst="rect">
            <a:avLst/>
          </a:prstGeom>
        </p:spPr>
      </p:pic>
      <p:pic>
        <p:nvPicPr>
          <p:cNvPr id="50" name="Bildobjekt 49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83" y="2247171"/>
            <a:ext cx="820874" cy="896211"/>
          </a:xfrm>
          <a:prstGeom prst="rect">
            <a:avLst/>
          </a:prstGeom>
        </p:spPr>
      </p:pic>
      <p:pic>
        <p:nvPicPr>
          <p:cNvPr id="51" name="Bildobjekt 50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93" y="2247171"/>
            <a:ext cx="820874" cy="896211"/>
          </a:xfrm>
          <a:prstGeom prst="rect">
            <a:avLst/>
          </a:prstGeom>
        </p:spPr>
      </p:pic>
      <p:pic>
        <p:nvPicPr>
          <p:cNvPr id="54" name="Bildobjekt 53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23" y="2247171"/>
            <a:ext cx="820874" cy="896211"/>
          </a:xfrm>
          <a:prstGeom prst="rect">
            <a:avLst/>
          </a:prstGeom>
        </p:spPr>
      </p:pic>
      <p:pic>
        <p:nvPicPr>
          <p:cNvPr id="55" name="Bildobjekt 54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33" y="2247171"/>
            <a:ext cx="820874" cy="896211"/>
          </a:xfrm>
          <a:prstGeom prst="rect">
            <a:avLst/>
          </a:prstGeom>
        </p:spPr>
      </p:pic>
      <p:pic>
        <p:nvPicPr>
          <p:cNvPr id="56" name="Bildobjekt 55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443" y="2247171"/>
            <a:ext cx="820874" cy="896211"/>
          </a:xfrm>
          <a:prstGeom prst="rect">
            <a:avLst/>
          </a:prstGeom>
        </p:spPr>
      </p:pic>
      <p:pic>
        <p:nvPicPr>
          <p:cNvPr id="57" name="Bildobjekt 56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55" y="2247171"/>
            <a:ext cx="820874" cy="896211"/>
          </a:xfrm>
          <a:prstGeom prst="rect">
            <a:avLst/>
          </a:prstGeom>
        </p:spPr>
      </p:pic>
      <p:sp>
        <p:nvSpPr>
          <p:cNvPr id="74" name="Rektangel 73"/>
          <p:cNvSpPr/>
          <p:nvPr/>
        </p:nvSpPr>
        <p:spPr>
          <a:xfrm>
            <a:off x="6201880" y="665514"/>
            <a:ext cx="5086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Chef/informationsägare</a:t>
            </a:r>
          </a:p>
          <a:p>
            <a:r>
              <a:rPr lang="sv-SE" dirty="0"/>
              <a:t>Har ansvar för informationssäkerheten i de processer som ingår i den egna verksamheten.</a:t>
            </a:r>
          </a:p>
        </p:txBody>
      </p:sp>
      <p:sp>
        <p:nvSpPr>
          <p:cNvPr id="75" name="Rektangel 74"/>
          <p:cNvSpPr/>
          <p:nvPr/>
        </p:nvSpPr>
        <p:spPr>
          <a:xfrm>
            <a:off x="4507614" y="3543217"/>
            <a:ext cx="3197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Alla medarbetare</a:t>
            </a:r>
            <a:r>
              <a:rPr lang="sv-SE" dirty="0"/>
              <a:t> </a:t>
            </a:r>
          </a:p>
        </p:txBody>
      </p:sp>
      <p:sp>
        <p:nvSpPr>
          <p:cNvPr id="76" name="Rektangel 75"/>
          <p:cNvSpPr/>
          <p:nvPr/>
        </p:nvSpPr>
        <p:spPr>
          <a:xfrm>
            <a:off x="1223147" y="665514"/>
            <a:ext cx="4611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Verksamhetsskyddsenheten</a:t>
            </a:r>
          </a:p>
          <a:p>
            <a:r>
              <a:rPr lang="sv-SE" dirty="0"/>
              <a:t>Är normerande och stödjande i verksamhetsskyddsarbetet inom MSB.</a:t>
            </a:r>
          </a:p>
        </p:txBody>
      </p:sp>
      <p:sp>
        <p:nvSpPr>
          <p:cNvPr id="77" name="Rektangel 76"/>
          <p:cNvSpPr/>
          <p:nvPr/>
        </p:nvSpPr>
        <p:spPr>
          <a:xfrm>
            <a:off x="0" y="4403646"/>
            <a:ext cx="7157884" cy="1890473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ubrik 1"/>
          <p:cNvSpPr txBox="1">
            <a:spLocks/>
          </p:cNvSpPr>
          <p:nvPr/>
        </p:nvSpPr>
        <p:spPr>
          <a:xfrm>
            <a:off x="550842" y="4756925"/>
            <a:ext cx="5950837" cy="680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Hur tänker du kring ditt ansvar?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Vad behöver du känna till och tänka på?</a:t>
            </a:r>
            <a:br>
              <a:rPr lang="sv-SE" sz="1800" dirty="0">
                <a:solidFill>
                  <a:schemeClr val="bg1"/>
                </a:solidFill>
              </a:rPr>
            </a:br>
            <a:endParaRPr lang="sv-SE" sz="18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Diskutera!</a:t>
            </a:r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53" end="3276.2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9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181">
        <p:fade/>
      </p:transition>
    </mc:Choice>
    <mc:Fallback xmlns="">
      <p:transition spd="med" advTm="115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5455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4" grpId="0"/>
      <p:bldP spid="76" grpId="0"/>
      <p:bldP spid="77" grpId="0" animBg="1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242"/>
            <a:ext cx="820874" cy="896211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0" y="2248242"/>
            <a:ext cx="820874" cy="896211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20" y="2248242"/>
            <a:ext cx="820874" cy="896211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30" y="2248242"/>
            <a:ext cx="820874" cy="896211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40" y="2248242"/>
            <a:ext cx="820874" cy="896211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50" y="2248242"/>
            <a:ext cx="820874" cy="896211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60" y="2248242"/>
            <a:ext cx="820874" cy="896211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70" y="2248242"/>
            <a:ext cx="820874" cy="896211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80" y="2248242"/>
            <a:ext cx="820874" cy="896211"/>
          </a:xfrm>
          <a:prstGeom prst="rect">
            <a:avLst/>
          </a:prstGeom>
        </p:spPr>
      </p:pic>
      <p:pic>
        <p:nvPicPr>
          <p:cNvPr id="29" name="Bildobjekt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90" y="2248242"/>
            <a:ext cx="820874" cy="896211"/>
          </a:xfrm>
          <a:prstGeom prst="rect">
            <a:avLst/>
          </a:prstGeom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00" y="2248242"/>
            <a:ext cx="820874" cy="896211"/>
          </a:xfrm>
          <a:prstGeom prst="rect">
            <a:avLst/>
          </a:prstGeom>
        </p:spPr>
      </p:pic>
      <p:pic>
        <p:nvPicPr>
          <p:cNvPr id="31" name="Bildobjekt 3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0" y="2248242"/>
            <a:ext cx="820874" cy="896211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20" y="2248242"/>
            <a:ext cx="820874" cy="896211"/>
          </a:xfrm>
          <a:prstGeom prst="rect">
            <a:avLst/>
          </a:prstGeom>
        </p:spPr>
      </p:pic>
      <p:pic>
        <p:nvPicPr>
          <p:cNvPr id="33" name="Bildobjekt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30" y="2248242"/>
            <a:ext cx="820874" cy="896211"/>
          </a:xfrm>
          <a:prstGeom prst="rect">
            <a:avLst/>
          </a:prstGeom>
        </p:spPr>
      </p:pic>
      <p:pic>
        <p:nvPicPr>
          <p:cNvPr id="34" name="Bildobjekt 3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942" y="2248242"/>
            <a:ext cx="820874" cy="896211"/>
          </a:xfrm>
          <a:prstGeom prst="rect">
            <a:avLst/>
          </a:prstGeom>
        </p:spPr>
      </p:pic>
      <p:sp>
        <p:nvSpPr>
          <p:cNvPr id="74" name="Rektangel 73"/>
          <p:cNvSpPr/>
          <p:nvPr/>
        </p:nvSpPr>
        <p:spPr>
          <a:xfrm>
            <a:off x="6201880" y="665514"/>
            <a:ext cx="5086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Chef/informationsägare</a:t>
            </a:r>
          </a:p>
          <a:p>
            <a:r>
              <a:rPr lang="sv-SE" dirty="0"/>
              <a:t>Har ansvar för informationssäkerheten i de processer som ingår i den egna verksamheten.</a:t>
            </a:r>
          </a:p>
        </p:txBody>
      </p:sp>
      <p:sp>
        <p:nvSpPr>
          <p:cNvPr id="75" name="Rektangel 74"/>
          <p:cNvSpPr/>
          <p:nvPr/>
        </p:nvSpPr>
        <p:spPr>
          <a:xfrm>
            <a:off x="4505727" y="3543217"/>
            <a:ext cx="3197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Alla medarbetare</a:t>
            </a:r>
            <a:r>
              <a:rPr lang="sv-SE" dirty="0"/>
              <a:t> </a:t>
            </a:r>
          </a:p>
        </p:txBody>
      </p:sp>
      <p:sp>
        <p:nvSpPr>
          <p:cNvPr id="76" name="Rektangel 75"/>
          <p:cNvSpPr/>
          <p:nvPr/>
        </p:nvSpPr>
        <p:spPr>
          <a:xfrm>
            <a:off x="1223147" y="665514"/>
            <a:ext cx="4611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Verksamhetsskyddsenheten</a:t>
            </a:r>
          </a:p>
          <a:p>
            <a:r>
              <a:rPr lang="sv-SE" dirty="0"/>
              <a:t>Är normerande och stödjande i verksamhetsskyddsarbetet inom MSB.</a:t>
            </a:r>
          </a:p>
        </p:txBody>
      </p:sp>
      <p:sp>
        <p:nvSpPr>
          <p:cNvPr id="77" name="Rektangel 76"/>
          <p:cNvSpPr/>
          <p:nvPr/>
        </p:nvSpPr>
        <p:spPr>
          <a:xfrm>
            <a:off x="0" y="4403646"/>
            <a:ext cx="7157884" cy="1890473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ubrik 1"/>
          <p:cNvSpPr txBox="1">
            <a:spLocks/>
          </p:cNvSpPr>
          <p:nvPr/>
        </p:nvSpPr>
        <p:spPr>
          <a:xfrm>
            <a:off x="550842" y="4756925"/>
            <a:ext cx="5950837" cy="680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Hur tänker du kring ditt ansvar?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Vad behöver du känna till och tänka på?</a:t>
            </a:r>
            <a:br>
              <a:rPr lang="sv-SE" sz="1800" dirty="0">
                <a:solidFill>
                  <a:schemeClr val="bg1"/>
                </a:solidFill>
              </a:rPr>
            </a:br>
            <a:endParaRPr lang="sv-SE" sz="18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Diskutera!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1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ommentar i oval 8"/>
          <p:cNvSpPr/>
          <p:nvPr/>
        </p:nvSpPr>
        <p:spPr>
          <a:xfrm>
            <a:off x="6896206" y="3842631"/>
            <a:ext cx="2812712" cy="1260000"/>
          </a:xfrm>
          <a:prstGeom prst="wedgeEllipseCallout">
            <a:avLst>
              <a:gd name="adj1" fmla="val 46997"/>
              <a:gd name="adj2" fmla="val 73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r="2716"/>
          <a:stretch/>
        </p:blipFill>
        <p:spPr/>
      </p:pic>
      <p:sp>
        <p:nvSpPr>
          <p:cNvPr id="8" name="Rektangel 7"/>
          <p:cNvSpPr/>
          <p:nvPr/>
        </p:nvSpPr>
        <p:spPr>
          <a:xfrm>
            <a:off x="7240677" y="4125029"/>
            <a:ext cx="2123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Nej, ingen annan är intresserad</a:t>
            </a:r>
          </a:p>
        </p:txBody>
      </p:sp>
      <p:sp>
        <p:nvSpPr>
          <p:cNvPr id="11" name="Kommentar i oval 10"/>
          <p:cNvSpPr/>
          <p:nvPr/>
        </p:nvSpPr>
        <p:spPr>
          <a:xfrm>
            <a:off x="9156733" y="2951290"/>
            <a:ext cx="2508045" cy="1260000"/>
          </a:xfrm>
          <a:prstGeom prst="wedgeEllipseCallout">
            <a:avLst>
              <a:gd name="adj1" fmla="val 21086"/>
              <a:gd name="adj2" fmla="val 881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9555838" y="3295473"/>
            <a:ext cx="1794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Nej, det är ju på jobbet</a:t>
            </a:r>
          </a:p>
        </p:txBody>
      </p:sp>
      <p:sp>
        <p:nvSpPr>
          <p:cNvPr id="12" name="Kommentar i oval 11"/>
          <p:cNvSpPr/>
          <p:nvPr/>
        </p:nvSpPr>
        <p:spPr>
          <a:xfrm>
            <a:off x="6608584" y="2221255"/>
            <a:ext cx="3148223" cy="1080000"/>
          </a:xfrm>
          <a:prstGeom prst="wedgeEllipseCallout">
            <a:avLst>
              <a:gd name="adj1" fmla="val -27811"/>
              <a:gd name="adj2" fmla="val 943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6896206" y="2415696"/>
            <a:ext cx="2572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Nej, jag är ju bara borta en kort stund</a:t>
            </a:r>
          </a:p>
        </p:txBody>
      </p:sp>
      <p:sp>
        <p:nvSpPr>
          <p:cNvPr id="13" name="Rubrik 1"/>
          <p:cNvSpPr txBox="1">
            <a:spLocks/>
          </p:cNvSpPr>
          <p:nvPr/>
        </p:nvSpPr>
        <p:spPr>
          <a:xfrm>
            <a:off x="6608583" y="5538006"/>
            <a:ext cx="4459465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Diskutera!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608584" y="459547"/>
            <a:ext cx="5005230" cy="1367527"/>
          </a:xfrm>
        </p:spPr>
        <p:txBody>
          <a:bodyPr/>
          <a:lstStyle/>
          <a:p>
            <a:r>
              <a:rPr lang="sv-SE" dirty="0"/>
              <a:t>Finns det risker kopplat till informationssäkerhet i den här situationen?</a:t>
            </a:r>
          </a:p>
        </p:txBody>
      </p:sp>
    </p:spTree>
    <p:extLst>
      <p:ext uri="{BB962C8B-B14F-4D97-AF65-F5344CB8AC3E}">
        <p14:creationId xmlns:p14="http://schemas.microsoft.com/office/powerpoint/2010/main" val="15303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1" grpId="0" animBg="1"/>
      <p:bldP spid="6" grpId="0"/>
      <p:bldP spid="12" grpId="0" animBg="1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Sekretess råder även inom myndigheten</a:t>
            </a:r>
          </a:p>
          <a:p>
            <a:pPr marL="0" indent="0">
              <a:buNone/>
            </a:pPr>
            <a:r>
              <a:rPr lang="sv-SE" sz="2000" dirty="0"/>
              <a:t>Du måste vara behörig för att få ta del av information.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Du är statsanställd och MSB bedriver </a:t>
            </a:r>
            <a:r>
              <a:rPr lang="sv-SE" b="1" dirty="0" err="1">
                <a:latin typeface="+mj-lt"/>
              </a:rPr>
              <a:t>myndighets-utövning</a:t>
            </a:r>
            <a:endParaRPr lang="sv-SE" b="1" dirty="0">
              <a:latin typeface="+mj-lt"/>
            </a:endParaRPr>
          </a:p>
          <a:p>
            <a:pPr marL="0" indent="0">
              <a:buNone/>
            </a:pPr>
            <a:r>
              <a:rPr lang="sv-SE" sz="2000" dirty="0"/>
              <a:t>Lämna aldrig öppet för någon annan att agera i ditt namn. </a:t>
            </a: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550843" y="5320806"/>
            <a:ext cx="10517206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Diskutera!</a:t>
            </a:r>
          </a:p>
        </p:txBody>
      </p:sp>
      <p:sp>
        <p:nvSpPr>
          <p:cNvPr id="8" name="Rektangel 7"/>
          <p:cNvSpPr/>
          <p:nvPr/>
        </p:nvSpPr>
        <p:spPr>
          <a:xfrm>
            <a:off x="0" y="5170879"/>
            <a:ext cx="7157884" cy="816077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550843" y="5320806"/>
            <a:ext cx="4856044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Kommentarer?</a:t>
            </a:r>
          </a:p>
        </p:txBody>
      </p:sp>
      <p:pic>
        <p:nvPicPr>
          <p:cNvPr id="13" name="Lju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8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87">
        <p:fade/>
      </p:transition>
    </mc:Choice>
    <mc:Fallback xmlns="">
      <p:transition spd="med" advTm="51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Sekretess råder även inom myndigheten</a:t>
            </a:r>
          </a:p>
          <a:p>
            <a:pPr marL="0" indent="0">
              <a:buNone/>
            </a:pPr>
            <a:r>
              <a:rPr lang="sv-SE" sz="2000" dirty="0"/>
              <a:t>Du måste vara behörig för att få ta del av information.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Du är statsanställd och MSB bedriver </a:t>
            </a:r>
            <a:r>
              <a:rPr lang="sv-SE" b="1" dirty="0" err="1">
                <a:latin typeface="+mj-lt"/>
              </a:rPr>
              <a:t>myndighets-utövning</a:t>
            </a:r>
            <a:endParaRPr lang="sv-SE" b="1" dirty="0">
              <a:latin typeface="+mj-lt"/>
            </a:endParaRPr>
          </a:p>
          <a:p>
            <a:pPr marL="0" indent="0">
              <a:buNone/>
            </a:pPr>
            <a:r>
              <a:rPr lang="sv-SE" sz="2000" dirty="0"/>
              <a:t>Lämna aldrig öppet för någon annan att agera i ditt namn. </a:t>
            </a: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550843" y="5320806"/>
            <a:ext cx="10517206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Diskutera!</a:t>
            </a:r>
          </a:p>
        </p:txBody>
      </p:sp>
      <p:sp>
        <p:nvSpPr>
          <p:cNvPr id="8" name="Rektangel 7"/>
          <p:cNvSpPr/>
          <p:nvPr/>
        </p:nvSpPr>
        <p:spPr>
          <a:xfrm>
            <a:off x="0" y="5170879"/>
            <a:ext cx="7157884" cy="816077"/>
          </a:xfrm>
          <a:prstGeom prst="rect">
            <a:avLst/>
          </a:prstGeom>
          <a:solidFill>
            <a:srgbClr val="4A4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550843" y="5320806"/>
            <a:ext cx="4856044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Kommentarer?</a:t>
            </a:r>
          </a:p>
        </p:txBody>
      </p:sp>
    </p:spTree>
    <p:extLst>
      <p:ext uri="{BB962C8B-B14F-4D97-AF65-F5344CB8AC3E}">
        <p14:creationId xmlns:p14="http://schemas.microsoft.com/office/powerpoint/2010/main" val="720887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9"/>
          <a:stretch/>
        </p:blipFill>
        <p:spPr>
          <a:xfrm>
            <a:off x="-13851" y="1"/>
            <a:ext cx="6113629" cy="6858000"/>
          </a:xfrm>
          <a:prstGeom prst="rect">
            <a:avLst/>
          </a:prstGeom>
        </p:spPr>
      </p:pic>
      <p:sp>
        <p:nvSpPr>
          <p:cNvPr id="10" name="Rubrik 1"/>
          <p:cNvSpPr txBox="1">
            <a:spLocks/>
          </p:cNvSpPr>
          <p:nvPr/>
        </p:nvSpPr>
        <p:spPr>
          <a:xfrm>
            <a:off x="6608583" y="3170887"/>
            <a:ext cx="4459465" cy="51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Diskutera!</a:t>
            </a:r>
          </a:p>
        </p:txBody>
      </p:sp>
      <p:sp>
        <p:nvSpPr>
          <p:cNvPr id="11" name="Rubrik 4"/>
          <p:cNvSpPr>
            <a:spLocks noGrp="1"/>
          </p:cNvSpPr>
          <p:nvPr>
            <p:ph type="title"/>
          </p:nvPr>
        </p:nvSpPr>
        <p:spPr>
          <a:xfrm>
            <a:off x="6608584" y="716221"/>
            <a:ext cx="4781311" cy="1367527"/>
          </a:xfrm>
        </p:spPr>
        <p:txBody>
          <a:bodyPr/>
          <a:lstStyle/>
          <a:p>
            <a:r>
              <a:rPr lang="sv-SE" dirty="0"/>
              <a:t>Finns det fler risker i den här situationen?</a:t>
            </a:r>
          </a:p>
        </p:txBody>
      </p:sp>
    </p:spTree>
    <p:extLst>
      <p:ext uri="{BB962C8B-B14F-4D97-AF65-F5344CB8AC3E}">
        <p14:creationId xmlns:p14="http://schemas.microsoft.com/office/powerpoint/2010/main" val="12495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4|8.1|7.6|21.2|27.8|30.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4|8.1|7.6|21.2|27.8|30.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3.7|2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0.3|47.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0.5|3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90136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90136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901364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4475210"/>
  <p:tag name="TEXTCOLOR" val="167772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  <p:tag name="LAYOUT" val="Scree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6777215"/>
  <p:tag name="TEXTCOLOR" val="167772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COLOR" val="1677721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14804196"/>
  <p:tag name="TEXTCOLOR" val="16777215"/>
</p:tagLst>
</file>

<file path=ppt/theme/theme1.xml><?xml version="1.0" encoding="utf-8"?>
<a:theme xmlns:a="http://schemas.openxmlformats.org/drawingml/2006/main" name="MSB PPT Egna">
  <a:themeElements>
    <a:clrScheme name="MS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0000"/>
      </a:accent1>
      <a:accent2>
        <a:srgbClr val="822757"/>
      </a:accent2>
      <a:accent3>
        <a:srgbClr val="6F6E67"/>
      </a:accent3>
      <a:accent4>
        <a:srgbClr val="E67C5E"/>
      </a:accent4>
      <a:accent5>
        <a:srgbClr val="B47D9A"/>
      </a:accent5>
      <a:accent6>
        <a:srgbClr val="A9A8A4"/>
      </a:accent6>
      <a:hlink>
        <a:srgbClr val="0563C1"/>
      </a:hlink>
      <a:folHlink>
        <a:srgbClr val="954F72"/>
      </a:folHlink>
    </a:clrScheme>
    <a:fontScheme name="MSB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MSB Röd 100%">
      <a:srgbClr val="CC0000"/>
    </a:custClr>
    <a:custClr name="MSB Röd 80%">
      <a:srgbClr val="DB4B32"/>
    </a:custClr>
    <a:custClr name="MSB Röd 60%">
      <a:srgbClr val="E67C5E"/>
    </a:custClr>
    <a:custClr name="MSB Röd 40%">
      <a:srgbClr val="F0AB92"/>
    </a:custClr>
    <a:custClr name="MSB Röd 20%">
      <a:srgbClr val="F8D6C7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MSB Lila 100%">
      <a:srgbClr val="822757"/>
    </a:custClr>
    <a:custClr name="MSB Lila 80%">
      <a:srgbClr val="9B5279"/>
    </a:custClr>
    <a:custClr name="MSB Lila 60%">
      <a:srgbClr val="B47D9A"/>
    </a:custClr>
    <a:custClr name="MSB Lila 40%">
      <a:srgbClr val="CDA9BC"/>
    </a:custClr>
    <a:custClr name="MSB Lila 20%">
      <a:srgbClr val="E6D4DD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MSB Grå 100%">
      <a:srgbClr val="6F6E67"/>
    </a:custClr>
    <a:custClr name="MSB Grå 80%">
      <a:srgbClr val="8C8B85"/>
    </a:custClr>
    <a:custClr name="MSB Grå 60%">
      <a:srgbClr val="A9A8A4"/>
    </a:custClr>
    <a:custClr name="MSB Grå 40%">
      <a:srgbClr val="C5C5C2"/>
    </a:custClr>
    <a:custClr name="MSB Grå 20%">
      <a:srgbClr val="E2E2E1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SB sv.potx" id="{AEA58E0F-F7B8-476F-898C-C869FAD00B00}" vid="{F5E8F45D-1BAD-4605-B7EE-D434F65F831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781</Words>
  <Application>Microsoft Office PowerPoint</Application>
  <PresentationFormat>Bredbild</PresentationFormat>
  <Paragraphs>130</Paragraphs>
  <Slides>19</Slides>
  <Notes>19</Notes>
  <HiddenSlides>0</HiddenSlides>
  <MMClips>5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MSB PPT Egna</vt:lpstr>
      <vt:lpstr>PowerPoint-presentation</vt:lpstr>
      <vt:lpstr>Informationssäkerhet</vt:lpstr>
      <vt:lpstr>Vem har ansvaret för informations-säkerheten inom MSB? </vt:lpstr>
      <vt:lpstr>PowerPoint-presentation</vt:lpstr>
      <vt:lpstr>PowerPoint-presentation</vt:lpstr>
      <vt:lpstr>Finns det risker kopplat till informationssäkerhet i den här situationen?</vt:lpstr>
      <vt:lpstr>Att tänka på</vt:lpstr>
      <vt:lpstr>Att tänka på</vt:lpstr>
      <vt:lpstr>Finns det fler risker i den här situationen?</vt:lpstr>
      <vt:lpstr>Vad kan jag göra?</vt:lpstr>
      <vt:lpstr>PowerPoint-presentation</vt:lpstr>
      <vt:lpstr>Att tänka på</vt:lpstr>
      <vt:lpstr>Att tänka på</vt:lpstr>
      <vt:lpstr>Vad kan jag göra?</vt:lpstr>
      <vt:lpstr>PowerPoint-presentation</vt:lpstr>
      <vt:lpstr>Att tänka på</vt:lpstr>
      <vt:lpstr>Att tänka på</vt:lpstr>
      <vt:lpstr>Vad kan jag göra?</vt:lpstr>
      <vt:lpstr>PowerPoint-presentation</vt:lpstr>
    </vt:vector>
  </TitlesOfParts>
  <Company>MSB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VIKTIGASTE LÄNKEN I KEDJAN!</dc:title>
  <dc:creator>Nilsson Håkan VS-SKYDD</dc:creator>
  <cp:lastModifiedBy>Östman Gunilla</cp:lastModifiedBy>
  <cp:revision>250</cp:revision>
  <cp:lastPrinted>2021-09-30T12:00:51Z</cp:lastPrinted>
  <dcterms:created xsi:type="dcterms:W3CDTF">2021-07-07T13:01:23Z</dcterms:created>
  <dcterms:modified xsi:type="dcterms:W3CDTF">2024-09-25T11:39:18Z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Logomenu">
    <vt:bool>true</vt:bool>
  </property>
</Properties>
</file>